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547" r:id="rId3"/>
    <p:sldId id="380" r:id="rId4"/>
    <p:sldId id="470" r:id="rId5"/>
    <p:sldId id="548" r:id="rId6"/>
    <p:sldId id="564" r:id="rId7"/>
    <p:sldId id="549" r:id="rId8"/>
    <p:sldId id="550" r:id="rId9"/>
    <p:sldId id="552" r:id="rId10"/>
    <p:sldId id="562" r:id="rId11"/>
    <p:sldId id="551" r:id="rId12"/>
    <p:sldId id="555" r:id="rId13"/>
    <p:sldId id="553" r:id="rId14"/>
    <p:sldId id="554" r:id="rId15"/>
    <p:sldId id="563" r:id="rId16"/>
    <p:sldId id="559" r:id="rId17"/>
    <p:sldId id="558" r:id="rId18"/>
    <p:sldId id="556" r:id="rId19"/>
    <p:sldId id="557" r:id="rId20"/>
    <p:sldId id="299" r:id="rId21"/>
    <p:sldId id="296" r:id="rId22"/>
    <p:sldId id="293" r:id="rId23"/>
    <p:sldId id="302" r:id="rId24"/>
    <p:sldId id="560" r:id="rId25"/>
    <p:sldId id="561" r:id="rId26"/>
    <p:sldId id="565" r:id="rId27"/>
    <p:sldId id="260" r:id="rId28"/>
    <p:sldId id="263" r:id="rId29"/>
    <p:sldId id="258" r:id="rId30"/>
    <p:sldId id="259" r:id="rId31"/>
    <p:sldId id="261" r:id="rId32"/>
    <p:sldId id="278" r:id="rId33"/>
    <p:sldId id="262" r:id="rId34"/>
    <p:sldId id="279" r:id="rId35"/>
    <p:sldId id="374" r:id="rId36"/>
    <p:sldId id="269" r:id="rId37"/>
    <p:sldId id="273" r:id="rId38"/>
    <p:sldId id="281" r:id="rId39"/>
    <p:sldId id="282" r:id="rId40"/>
    <p:sldId id="274" r:id="rId41"/>
    <p:sldId id="283" r:id="rId42"/>
    <p:sldId id="276" r:id="rId43"/>
    <p:sldId id="277" r:id="rId44"/>
    <p:sldId id="372" r:id="rId45"/>
    <p:sldId id="373" r:id="rId4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8"/>
  </p:normalViewPr>
  <p:slideViewPr>
    <p:cSldViewPr snapToGrid="0">
      <p:cViewPr>
        <p:scale>
          <a:sx n="113" d="100"/>
          <a:sy n="113" d="100"/>
        </p:scale>
        <p:origin x="4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91B9C0-4D4C-47C8-AF50-E88037BDB5D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D931543-8CE4-44F5-A646-5BFDCE5FEE5A}">
      <dgm:prSet phldrT="[Tekst]"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rPr>
            <a:t>Carolyn Ho</a:t>
          </a:r>
        </a:p>
      </dgm:t>
    </dgm:pt>
    <dgm:pt modelId="{EE096B46-7760-4FF6-BCAF-19EF2CC6CC8D}" type="parTrans" cxnId="{E08B5665-6254-427E-85B0-2C03E3333B14}">
      <dgm:prSet/>
      <dgm:spPr/>
      <dgm:t>
        <a:bodyPr/>
        <a:lstStyle/>
        <a:p>
          <a:endParaRPr lang="en-GB"/>
        </a:p>
      </dgm:t>
    </dgm:pt>
    <dgm:pt modelId="{9DF61350-8B5E-437D-9490-0336C817EB96}" type="sibTrans" cxnId="{E08B5665-6254-427E-85B0-2C03E3333B1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Carolyn Yung Ho, MD - Brigham and Women's Hospital">
            <a:extLst>
              <a:ext uri="{FF2B5EF4-FFF2-40B4-BE49-F238E27FC236}">
                <a16:creationId xmlns:a16="http://schemas.microsoft.com/office/drawing/2014/main" id="{487F7DC1-FFCB-4708-893F-A743CA3CE365}"/>
              </a:ext>
            </a:extLst>
          </dgm14:cNvPr>
        </a:ext>
      </dgm:extLst>
    </dgm:pt>
    <dgm:pt modelId="{0FE4F037-D71C-48C2-B940-8A03BE93883D}" type="pres">
      <dgm:prSet presAssocID="{6191B9C0-4D4C-47C8-AF50-E88037BDB5D5}" presName="Name0" presStyleCnt="0">
        <dgm:presLayoutVars>
          <dgm:chMax val="7"/>
          <dgm:chPref val="7"/>
          <dgm:dir/>
        </dgm:presLayoutVars>
      </dgm:prSet>
      <dgm:spPr/>
    </dgm:pt>
    <dgm:pt modelId="{69D768B0-4048-4262-9550-67EFB8333D49}" type="pres">
      <dgm:prSet presAssocID="{6191B9C0-4D4C-47C8-AF50-E88037BDB5D5}" presName="Name1" presStyleCnt="0"/>
      <dgm:spPr/>
    </dgm:pt>
    <dgm:pt modelId="{238FEBB1-89C2-4878-90B7-8690DDD2A6D5}" type="pres">
      <dgm:prSet presAssocID="{9DF61350-8B5E-437D-9490-0336C817EB96}" presName="picture_1" presStyleCnt="0"/>
      <dgm:spPr/>
    </dgm:pt>
    <dgm:pt modelId="{1B6CB2B7-B02B-4436-9D9F-38EBEBCFCDFB}" type="pres">
      <dgm:prSet presAssocID="{9DF61350-8B5E-437D-9490-0336C817EB96}" presName="pictureRepeatNode" presStyleLbl="alignImgPlace1" presStyleIdx="0" presStyleCnt="1" custScaleX="118206" custScaleY="119737"/>
      <dgm:spPr/>
    </dgm:pt>
    <dgm:pt modelId="{117DE5E6-4E55-4B27-B5BB-207F3E1710D8}" type="pres">
      <dgm:prSet presAssocID="{4D931543-8CE4-44F5-A646-5BFDCE5FEE5A}" presName="text_1" presStyleLbl="node1" presStyleIdx="0" presStyleCnt="0" custLinFactY="93637" custLinFactNeighborX="4694" custLinFactNeighborY="100000">
        <dgm:presLayoutVars>
          <dgm:bulletEnabled val="1"/>
        </dgm:presLayoutVars>
      </dgm:prSet>
      <dgm:spPr/>
    </dgm:pt>
  </dgm:ptLst>
  <dgm:cxnLst>
    <dgm:cxn modelId="{E08B5665-6254-427E-85B0-2C03E3333B14}" srcId="{6191B9C0-4D4C-47C8-AF50-E88037BDB5D5}" destId="{4D931543-8CE4-44F5-A646-5BFDCE5FEE5A}" srcOrd="0" destOrd="0" parTransId="{EE096B46-7760-4FF6-BCAF-19EF2CC6CC8D}" sibTransId="{9DF61350-8B5E-437D-9490-0336C817EB96}"/>
    <dgm:cxn modelId="{C7A3AB79-574C-46F0-B6FC-076B3611FC97}" type="presOf" srcId="{6191B9C0-4D4C-47C8-AF50-E88037BDB5D5}" destId="{0FE4F037-D71C-48C2-B940-8A03BE93883D}" srcOrd="0" destOrd="0" presId="urn:microsoft.com/office/officeart/2008/layout/CircularPictureCallout"/>
    <dgm:cxn modelId="{B69DD77C-82F9-4E60-9CD8-AED7B579C8D8}" type="presOf" srcId="{9DF61350-8B5E-437D-9490-0336C817EB96}" destId="{1B6CB2B7-B02B-4436-9D9F-38EBEBCFCDFB}" srcOrd="0" destOrd="0" presId="urn:microsoft.com/office/officeart/2008/layout/CircularPictureCallout"/>
    <dgm:cxn modelId="{84C0B8DA-49C6-4862-87CE-84117AFB7418}" type="presOf" srcId="{4D931543-8CE4-44F5-A646-5BFDCE5FEE5A}" destId="{117DE5E6-4E55-4B27-B5BB-207F3E1710D8}" srcOrd="0" destOrd="0" presId="urn:microsoft.com/office/officeart/2008/layout/CircularPictureCallout"/>
    <dgm:cxn modelId="{68ABB595-B49D-4854-B388-A17A5EE41860}" type="presParOf" srcId="{0FE4F037-D71C-48C2-B940-8A03BE93883D}" destId="{69D768B0-4048-4262-9550-67EFB8333D49}" srcOrd="0" destOrd="0" presId="urn:microsoft.com/office/officeart/2008/layout/CircularPictureCallout"/>
    <dgm:cxn modelId="{6D21AF5A-2247-47DD-8DEA-838B95E40935}" type="presParOf" srcId="{69D768B0-4048-4262-9550-67EFB8333D49}" destId="{238FEBB1-89C2-4878-90B7-8690DDD2A6D5}" srcOrd="0" destOrd="0" presId="urn:microsoft.com/office/officeart/2008/layout/CircularPictureCallout"/>
    <dgm:cxn modelId="{BD4FDA99-F290-4E22-B8B8-B53B4F4A8D9E}" type="presParOf" srcId="{238FEBB1-89C2-4878-90B7-8690DDD2A6D5}" destId="{1B6CB2B7-B02B-4436-9D9F-38EBEBCFCDFB}" srcOrd="0" destOrd="0" presId="urn:microsoft.com/office/officeart/2008/layout/CircularPictureCallout"/>
    <dgm:cxn modelId="{BFE5A796-C91F-4654-BF84-DEC83733F5AC}" type="presParOf" srcId="{69D768B0-4048-4262-9550-67EFB8333D49}" destId="{117DE5E6-4E55-4B27-B5BB-207F3E1710D8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CB2B7-B02B-4436-9D9F-38EBEBCFCDFB}">
      <dsp:nvSpPr>
        <dsp:cNvPr id="0" name=""/>
        <dsp:cNvSpPr/>
      </dsp:nvSpPr>
      <dsp:spPr>
        <a:xfrm>
          <a:off x="655830" y="646269"/>
          <a:ext cx="1895570" cy="19201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DE5E6-4E55-4B27-B5BB-207F3E1710D8}">
      <dsp:nvSpPr>
        <dsp:cNvPr id="0" name=""/>
        <dsp:cNvSpPr/>
      </dsp:nvSpPr>
      <dsp:spPr>
        <a:xfrm>
          <a:off x="1138634" y="2680756"/>
          <a:ext cx="1026314" cy="5291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rPr>
            <a:t>Carolyn Ho</a:t>
          </a:r>
        </a:p>
      </dsp:txBody>
      <dsp:txXfrm>
        <a:off x="1138634" y="2680756"/>
        <a:ext cx="1026314" cy="529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7A8CE-F45B-5FF1-02F8-D980B7B61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6CD6EFB-DC05-1D3F-B8B5-3769CC82A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2FF71AC-7BB1-493D-66BB-9C6F6B84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B9001C-E2C5-0596-8004-54E2DAB1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FE42DD-F473-D9B4-230C-EEFB6154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576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B39CC-B48A-9594-5127-5C8E9D1D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C3480DA-E642-C587-92D3-529064565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F98B55D-ABCF-ECB4-8AE4-B9C3E629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954F009-C281-13C0-CA16-F58B4E95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3DB1EDF-EDD4-D3BD-6F9F-9B185050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89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184AF328-6585-F21E-B5F0-6048575D1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91BA19C-9FF7-A8A4-4EA1-14CBFC685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E38E296-B670-A99C-28FC-F32B748D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F32B769-51F5-730A-F940-5428D731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FDEF076-DF91-1AD3-D9BF-66732A8D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945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A048D-F8D9-CABB-BFC2-1DF33A9E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1589C1-CDA2-4BE1-2227-8CD3FB0DE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2DDD4AA-1315-F6FF-E68F-51441CF10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0157641-C5DE-281B-443C-27843B55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E2EA39-467F-2C1C-B3EA-4C6FAA43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557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4678C-E146-06CE-C14F-7E342959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5CD3486-7913-B956-A473-AFE4C8B59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5352FB-659F-2C6C-EE6F-59ED1BAF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D8DA7AD-A45F-FBE8-051A-4D4DD828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3EE7777-020D-862A-08F6-592F61F1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4693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57E25-4E73-5E57-B561-8FC43FE5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64522D-904C-B0E8-6B3F-D1E23FCCC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14881F9-B0E8-8CFA-699B-B0914A7C9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85AB3CC-7E7A-F2C7-6ADA-E4756DD9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2DDEC22-13DB-23FB-749A-0CC03F69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635FE94-1B75-4B02-EE80-306716A8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370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41E5-5A73-FC9F-CF7D-D0156089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46C83A6-5FDD-6BCD-244C-2B8C8CB85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B6B4462-C9F6-3010-E1DB-FA02CB5BD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7048292-F372-48FE-217B-8BBADA2B1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BD9D55C-3489-839B-D6F3-4D698B77A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953F182-D01D-BFC6-82EB-028B1CF3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37376A68-7762-8610-2BA7-FFB5FE60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9BE819D-A029-6085-144F-B7BF201B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702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F005C-D331-8AD8-A8C5-C2B1195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9EA40CF-8CF3-BBB5-C3CD-6C0BF5476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C30C1C9D-2433-CEEB-812D-1BF114C0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5494EB8-4F85-D9CF-4B8C-D3A40EA6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097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2543DE4E-3B9E-598F-1D8A-8EDD3B805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D08DA5B1-7C1D-1753-A21C-EC255AE4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EFF40FD-7301-7C05-4149-757DFD78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435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25929-71EC-46C5-1F44-872285B1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617666-2D12-ADFA-41A0-8E9C6FEDD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329D8A-AE03-45CF-AC7E-FAC0B7FD9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BB4C4A0-132F-B62D-C811-D80CDDC0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50A4736-F6E1-C76B-6F5B-E5191097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4568939-83BD-6EC5-C027-9244B0F9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213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5C091-869D-894D-E482-3E1B00E5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69575945-4114-AB18-CD68-0221D3B66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E7EEC37-BCA8-CCF2-38DC-33BD815C9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38570A5-C0A5-DE1C-F2D7-61973D5B0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FFAB4AB-5A07-F536-2B70-D6853188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48C718C-1FC7-6ED2-3B92-B6D8B45A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315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D79075B4-E3DA-70AC-4319-CDD35D7B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1EF804F-94AB-30B6-3E96-24FE9FA89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86E601A-B13D-A8DB-229B-18CEE32E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9A7B6-48B4-154E-998B-6B325AC3163F}" type="datetimeFigureOut">
              <a:rPr lang="da-DK" smtClean="0"/>
              <a:t>11.05.2023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FC4D51F-1B51-5684-A66E-8FD68C2AD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432DE92-6DA0-4011-AF46-6E8C980F6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898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5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11D9CC9-F561-4756-ACDC-64AC3817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1</a:t>
            </a:fld>
            <a:endParaRPr lang="en-GB"/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7E23119B-9DB2-73C4-3749-06D39C591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642435"/>
              </p:ext>
            </p:extLst>
          </p:nvPr>
        </p:nvGraphicFramePr>
        <p:xfrm>
          <a:off x="209006" y="1360648"/>
          <a:ext cx="11773988" cy="1816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3988">
                  <a:extLst>
                    <a:ext uri="{9D8B030D-6E8A-4147-A177-3AD203B41FA5}">
                      <a16:colId xmlns:a16="http://schemas.microsoft.com/office/drawing/2014/main" val="2218495809"/>
                    </a:ext>
                  </a:extLst>
                </a:gridCol>
              </a:tblGrid>
              <a:tr h="1816768">
                <a:tc>
                  <a:txBody>
                    <a:bodyPr/>
                    <a:lstStyle/>
                    <a:p>
                      <a:pPr marR="18034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3600" b="1" spc="7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Hypertrophic Cardiomyopathy in Sarcomere Variant Carriers and Non-Carriers</a:t>
                      </a:r>
                      <a:endParaRPr lang="da-DK" sz="3600" b="1" spc="70" dirty="0">
                        <a:solidFill>
                          <a:srgbClr val="C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R="18034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400" spc="7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Comparing the clinical course of disease</a:t>
                      </a:r>
                      <a:endParaRPr lang="da-DK" sz="3600" b="1" spc="7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14935" marR="11493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031425"/>
                  </a:ext>
                </a:extLst>
              </a:tr>
            </a:tbl>
          </a:graphicData>
        </a:graphic>
      </p:graphicFrame>
      <p:sp>
        <p:nvSpPr>
          <p:cNvPr id="13" name="Tekstfelt 12">
            <a:extLst>
              <a:ext uri="{FF2B5EF4-FFF2-40B4-BE49-F238E27FC236}">
                <a16:creationId xmlns:a16="http://schemas.microsoft.com/office/drawing/2014/main" id="{5B128C85-C6C3-CB51-1DBA-8478CE445A7E}"/>
              </a:ext>
            </a:extLst>
          </p:cNvPr>
          <p:cNvSpPr txBox="1"/>
          <p:nvPr/>
        </p:nvSpPr>
        <p:spPr>
          <a:xfrm>
            <a:off x="4429478" y="3619915"/>
            <a:ext cx="333304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/>
              <a:t>Christoffer Rasmus Vissing</a:t>
            </a:r>
          </a:p>
          <a:p>
            <a:pPr algn="ctr"/>
            <a:endParaRPr lang="da-DK" sz="2000" b="1" dirty="0"/>
          </a:p>
          <a:p>
            <a:pPr algn="ctr"/>
            <a:r>
              <a:rPr lang="da-DK" sz="2000" dirty="0" err="1"/>
              <a:t>SHaRe</a:t>
            </a:r>
            <a:r>
              <a:rPr lang="da-DK" sz="2000" dirty="0"/>
              <a:t> </a:t>
            </a:r>
            <a:r>
              <a:rPr lang="da-DK" sz="2000" dirty="0" err="1"/>
              <a:t>investigator</a:t>
            </a:r>
            <a:r>
              <a:rPr lang="da-DK" sz="2000" dirty="0"/>
              <a:t> meeting</a:t>
            </a:r>
          </a:p>
          <a:p>
            <a:pPr algn="ctr"/>
            <a:r>
              <a:rPr lang="da-DK" sz="2000" dirty="0"/>
              <a:t>9 May 2023</a:t>
            </a:r>
          </a:p>
          <a:p>
            <a:pPr algn="ctr"/>
            <a:endParaRPr lang="da-DK" dirty="0"/>
          </a:p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381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C25185F2-B4F7-5EDE-0CBC-3914BEFE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162" y="472810"/>
            <a:ext cx="5551137" cy="602770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BF79863E-B376-75CB-224C-6805C451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485"/>
            <a:ext cx="5425162" cy="58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2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6BB52E7-5E1B-6428-9202-6BEBD728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Atrial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fibrillation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BD6DA8E-F04C-A8C0-8EB0-2C11CE85D5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652" y="20652"/>
            <a:ext cx="5257799" cy="68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47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E834AC6D-CCD2-C205-B0AC-9E273D68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269" y="0"/>
            <a:ext cx="5273951" cy="6858000"/>
          </a:xfrm>
          <a:prstGeom prst="rect">
            <a:avLst/>
          </a:pr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B10FBB93-8B00-7EAC-AC4A-A8B8F672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Ventricular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tachycardia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88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4CA033DC-8B1A-C5BF-EF92-48169294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LV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systolic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dysfunction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1FC18163-8FDD-5E6A-E8AA-90E76538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653" y="0"/>
            <a:ext cx="5273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1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AC5AF86E-9418-4D2A-45A2-C10E05EA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68" y="0"/>
            <a:ext cx="5273951" cy="6858000"/>
          </a:xfrm>
          <a:prstGeom prst="rect">
            <a:avLst/>
          </a:pr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E64776B7-FAD8-5119-CD76-297602FB7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Cardiac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transplantation</a:t>
            </a:r>
          </a:p>
        </p:txBody>
      </p:sp>
    </p:spTree>
    <p:extLst>
      <p:ext uri="{BB962C8B-B14F-4D97-AF65-F5344CB8AC3E}">
        <p14:creationId xmlns:p14="http://schemas.microsoft.com/office/powerpoint/2010/main" val="254018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5A3D0935-D8A3-72AD-C0AA-EDAA09EC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29" y="0"/>
            <a:ext cx="4752147" cy="6858000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71F408F9-EC1F-ED2A-F82E-E66E0671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82" y="0"/>
            <a:ext cx="4752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3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05F8FFAF-FE24-DA94-4EDC-3C1A3AED1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028"/>
            <a:ext cx="12192000" cy="60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67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B0E34BC1-C0EC-898B-80CD-9C333043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722"/>
            <a:ext cx="12192000" cy="60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5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24608718-3027-5DCE-F5F0-E7088FC1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0" y="630271"/>
            <a:ext cx="11904380" cy="59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81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68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F872AD7-1D01-BDFD-67E4-0F68C1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8E77-AC1F-4297-9201-CE6101973503}" type="slidenum">
              <a:rPr lang="en-GB" b="1" smtClean="0">
                <a:latin typeface="Roboto" panose="02000000000000000000" pitchFamily="2" charset="0"/>
                <a:ea typeface="Roboto" panose="02000000000000000000" pitchFamily="2" charset="0"/>
              </a:rPr>
              <a:t>2</a:t>
            </a:fld>
            <a:endParaRPr lang="en-GB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8B7DAE8-14CD-9A93-8808-8B79E6EA420E}"/>
              </a:ext>
            </a:extLst>
          </p:cNvPr>
          <p:cNvSpPr txBox="1">
            <a:spLocks/>
          </p:cNvSpPr>
          <p:nvPr/>
        </p:nvSpPr>
        <p:spPr>
          <a:xfrm>
            <a:off x="9905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Hypertrophic</a:t>
            </a:r>
            <a:r>
              <a:rPr lang="da-DK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cardiomyopathy</a:t>
            </a:r>
            <a:endParaRPr lang="da-DK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8712F01-3C54-C0C4-39C7-D0DE4B88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5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DC8092FC-2751-8E13-18CA-CF4B594D9B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32" y="1410970"/>
            <a:ext cx="6058535" cy="403606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D786A02E-9B84-BF1A-BBD6-69836C931CD3}"/>
              </a:ext>
            </a:extLst>
          </p:cNvPr>
          <p:cNvSpPr txBox="1">
            <a:spLocks/>
          </p:cNvSpPr>
          <p:nvPr/>
        </p:nvSpPr>
        <p:spPr>
          <a:xfrm>
            <a:off x="438806" y="88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Relative timing of events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7800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EC36618-4C1B-7B53-29DE-89C9479A5018}"/>
              </a:ext>
            </a:extLst>
          </p:cNvPr>
          <p:cNvSpPr txBox="1">
            <a:spLocks/>
          </p:cNvSpPr>
          <p:nvPr/>
        </p:nvSpPr>
        <p:spPr>
          <a:xfrm>
            <a:off x="438806" y="88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Timing of events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C632D42-B69B-09C3-4B8E-2598234725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38" y="1004569"/>
            <a:ext cx="6749929" cy="540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66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33064B7A-0F12-6546-FE60-5CEEAC0A19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52" y="712852"/>
            <a:ext cx="6918095" cy="614514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90C450A9-F949-35C1-2815-3D762E006939}"/>
              </a:ext>
            </a:extLst>
          </p:cNvPr>
          <p:cNvSpPr txBox="1">
            <a:spLocks/>
          </p:cNvSpPr>
          <p:nvPr/>
        </p:nvSpPr>
        <p:spPr>
          <a:xfrm>
            <a:off x="218089" y="-52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Common feature triplets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1932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88863BBA-3E22-85CC-9519-A09ED00802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14" y="1368807"/>
            <a:ext cx="6058535" cy="538162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6A32F3A-402B-B155-2200-635B65E0C00F}"/>
              </a:ext>
            </a:extLst>
          </p:cNvPr>
          <p:cNvSpPr txBox="1">
            <a:spLocks/>
          </p:cNvSpPr>
          <p:nvPr/>
        </p:nvSpPr>
        <p:spPr>
          <a:xfrm>
            <a:off x="218089" y="-52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Common pairs (supp)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32822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4EDD5D5-5B9D-9794-4ADB-081F226FA5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16" y="351754"/>
            <a:ext cx="4733011" cy="61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1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03F4064D-F67E-E4D7-3A8D-FB44A37A79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15" y="0"/>
            <a:ext cx="5273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47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02851D1B-41ED-B4A4-D5E8-971CB12C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" y="1799758"/>
            <a:ext cx="12128933" cy="44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5E620D9B-B7A1-44F3-ADA5-2D3C351C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78" y="1361736"/>
            <a:ext cx="4171950" cy="1635626"/>
          </a:xfrm>
          <a:prstGeom prst="rect">
            <a:avLst/>
          </a:prstGeom>
        </p:spPr>
      </p:pic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9D18962-7A5E-4472-87C1-D0F4CF6D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27750"/>
            <a:ext cx="2743200" cy="365125"/>
          </a:xfrm>
        </p:spPr>
        <p:txBody>
          <a:bodyPr/>
          <a:lstStyle/>
          <a:p>
            <a:fld id="{4985AF4A-BBC8-4CC5-9004-D86A4BC29600}" type="slidenum">
              <a:rPr lang="en-GB" smtClean="0"/>
              <a:t>27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91D9DF0-D054-4597-BCB6-7713A07E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Short background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15AEBDA-8434-4B94-860A-2945AE8D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9" y="2997362"/>
            <a:ext cx="4131717" cy="1475304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0EE58336-01A4-41D9-A69B-CFF64E4F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28" y="4472666"/>
            <a:ext cx="4305300" cy="18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indendørs, person, seng, baby&#10;&#10;Automatisk genereret beskrivelse">
            <a:extLst>
              <a:ext uri="{FF2B5EF4-FFF2-40B4-BE49-F238E27FC236}">
                <a16:creationId xmlns:a16="http://schemas.microsoft.com/office/drawing/2014/main" id="{09C93406-17AE-4CA6-BD15-79E542AED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40"/>
          <a:stretch/>
        </p:blipFill>
        <p:spPr>
          <a:xfrm>
            <a:off x="0" y="0"/>
            <a:ext cx="6905626" cy="68635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D80758-238B-439B-829C-CCBA9EB9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Timing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975289-A422-4FB5-9303-9C467B8C8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5441678-31B8-4CF3-B6E8-DF1834CD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28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3CB7EF1-6900-442D-9478-699DD303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394"/>
          <a:stretch/>
        </p:blipFill>
        <p:spPr>
          <a:xfrm>
            <a:off x="6398382" y="1"/>
            <a:ext cx="57936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17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07F21A-DE77-49C0-ACB1-C4C161D2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5CDF1B3-9911-493A-90C3-247CFD63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29</a:t>
            </a:fld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E5FCCD-EB70-4923-8224-34400A95CCB8}"/>
              </a:ext>
            </a:extLst>
          </p:cNvPr>
          <p:cNvSpPr/>
          <p:nvPr/>
        </p:nvSpPr>
        <p:spPr>
          <a:xfrm>
            <a:off x="6041301" y="3114556"/>
            <a:ext cx="2235847" cy="1172107"/>
          </a:xfrm>
          <a:prstGeom prst="rect">
            <a:avLst/>
          </a:prstGeom>
          <a:solidFill>
            <a:srgbClr val="C1A35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13DB2A84-F600-4A8A-B0D4-81A09A31994E}"/>
              </a:ext>
            </a:extLst>
          </p:cNvPr>
          <p:cNvSpPr/>
          <p:nvPr/>
        </p:nvSpPr>
        <p:spPr>
          <a:xfrm>
            <a:off x="622300" y="3114556"/>
            <a:ext cx="3676456" cy="1172107"/>
          </a:xfrm>
          <a:prstGeom prst="roundRect">
            <a:avLst>
              <a:gd name="adj" fmla="val 50000"/>
            </a:avLst>
          </a:prstGeom>
          <a:solidFill>
            <a:srgbClr val="33477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CF7B67A-7C14-4786-A9FC-CBE7A16B109E}"/>
              </a:ext>
            </a:extLst>
          </p:cNvPr>
          <p:cNvSpPr/>
          <p:nvPr/>
        </p:nvSpPr>
        <p:spPr>
          <a:xfrm>
            <a:off x="3384505" y="3114556"/>
            <a:ext cx="2667453" cy="1172107"/>
          </a:xfrm>
          <a:prstGeom prst="rect">
            <a:avLst/>
          </a:prstGeom>
          <a:solidFill>
            <a:srgbClr val="78916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ktangel: afrundede hjørner 13">
            <a:extLst>
              <a:ext uri="{FF2B5EF4-FFF2-40B4-BE49-F238E27FC236}">
                <a16:creationId xmlns:a16="http://schemas.microsoft.com/office/drawing/2014/main" id="{26605E87-4D59-4C14-B68F-343AF77B1ED6}"/>
              </a:ext>
            </a:extLst>
          </p:cNvPr>
          <p:cNvSpPr/>
          <p:nvPr/>
        </p:nvSpPr>
        <p:spPr>
          <a:xfrm>
            <a:off x="8025724" y="3114556"/>
            <a:ext cx="2699696" cy="1172107"/>
          </a:xfrm>
          <a:prstGeom prst="roundRect">
            <a:avLst>
              <a:gd name="adj" fmla="val 50000"/>
            </a:avLst>
          </a:prstGeom>
          <a:solidFill>
            <a:srgbClr val="F9CC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37BB066-3B65-4B07-98B8-92039E16AD41}"/>
              </a:ext>
            </a:extLst>
          </p:cNvPr>
          <p:cNvSpPr txBox="1"/>
          <p:nvPr/>
        </p:nvSpPr>
        <p:spPr>
          <a:xfrm>
            <a:off x="1009247" y="3332806"/>
            <a:ext cx="1674174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596659F-556B-4266-BB8A-0363DCF8AE4A}"/>
              </a:ext>
            </a:extLst>
          </p:cNvPr>
          <p:cNvSpPr txBox="1"/>
          <p:nvPr/>
        </p:nvSpPr>
        <p:spPr>
          <a:xfrm>
            <a:off x="4063505" y="3247081"/>
            <a:ext cx="1275806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DB9BF77-F136-455E-B295-A9118BB9AA51}"/>
              </a:ext>
            </a:extLst>
          </p:cNvPr>
          <p:cNvSpPr txBox="1"/>
          <p:nvPr/>
        </p:nvSpPr>
        <p:spPr>
          <a:xfrm>
            <a:off x="6479628" y="3209807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Childhood HCM vs adult-onset HCM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DEDF8564-5B50-45C0-8582-13C94DD9645F}"/>
              </a:ext>
            </a:extLst>
          </p:cNvPr>
          <p:cNvSpPr txBox="1"/>
          <p:nvPr/>
        </p:nvSpPr>
        <p:spPr>
          <a:xfrm>
            <a:off x="9045339" y="3469659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45E5D3-670C-4C08-8FE1-D8320962941D}"/>
              </a:ext>
            </a:extLst>
          </p:cNvPr>
          <p:cNvSpPr/>
          <p:nvPr/>
        </p:nvSpPr>
        <p:spPr>
          <a:xfrm>
            <a:off x="5282088" y="3114556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0053BAF4-DB9B-4ABF-96B7-E84E5E6E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325563"/>
          </a:xfrm>
        </p:spPr>
        <p:txBody>
          <a:bodyPr/>
          <a:lstStyle/>
          <a:p>
            <a:pPr algn="ctr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70ADFFB-2367-4A64-AE52-B3F82FCC64DE}"/>
              </a:ext>
            </a:extLst>
          </p:cNvPr>
          <p:cNvSpPr/>
          <p:nvPr/>
        </p:nvSpPr>
        <p:spPr>
          <a:xfrm>
            <a:off x="7813613" y="311455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150EAF-D387-4DBE-9C28-83FC71BE548F}"/>
              </a:ext>
            </a:extLst>
          </p:cNvPr>
          <p:cNvSpPr/>
          <p:nvPr/>
        </p:nvSpPr>
        <p:spPr>
          <a:xfrm>
            <a:off x="2835038" y="312292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39BCC65C-9830-4A04-B504-6EC19EDC37B3}"/>
              </a:ext>
            </a:extLst>
          </p:cNvPr>
          <p:cNvSpPr txBox="1"/>
          <p:nvPr/>
        </p:nvSpPr>
        <p:spPr>
          <a:xfrm>
            <a:off x="622300" y="4303401"/>
            <a:ext cx="266745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Subgroup in </a:t>
            </a:r>
            <a:r>
              <a:rPr lang="en-GB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endParaRPr lang="en-GB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Age distribution</a:t>
            </a:r>
          </a:p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Baseline information</a:t>
            </a:r>
          </a:p>
          <a:p>
            <a:pPr algn="ctr">
              <a:lnSpc>
                <a:spcPct val="150000"/>
              </a:lnSpc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4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94F76080-57B5-AC3A-5CC5-FF8C8AB2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8" y="2025025"/>
            <a:ext cx="3064560" cy="3064560"/>
          </a:xfrm>
          <a:prstGeom prst="rect">
            <a:avLst/>
          </a:prstGeom>
        </p:spPr>
      </p:pic>
      <p:sp>
        <p:nvSpPr>
          <p:cNvPr id="30" name="Pladsholder til indhold 3">
            <a:extLst>
              <a:ext uri="{FF2B5EF4-FFF2-40B4-BE49-F238E27FC236}">
                <a16:creationId xmlns:a16="http://schemas.microsoft.com/office/drawing/2014/main" id="{108C9D09-439D-46E7-8689-37DD5D7F0AC8}"/>
              </a:ext>
            </a:extLst>
          </p:cNvPr>
          <p:cNvSpPr txBox="1">
            <a:spLocks/>
          </p:cNvSpPr>
          <p:nvPr/>
        </p:nvSpPr>
        <p:spPr>
          <a:xfrm>
            <a:off x="1486712" y="2085733"/>
            <a:ext cx="1296144" cy="2708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Normal heart</a:t>
            </a:r>
          </a:p>
        </p:txBody>
      </p:sp>
      <p:sp>
        <p:nvSpPr>
          <p:cNvPr id="31" name="Pladsholder til indhold 3">
            <a:extLst>
              <a:ext uri="{FF2B5EF4-FFF2-40B4-BE49-F238E27FC236}">
                <a16:creationId xmlns:a16="http://schemas.microsoft.com/office/drawing/2014/main" id="{FF09A0C2-2296-438C-A172-496A1D5D9005}"/>
              </a:ext>
            </a:extLst>
          </p:cNvPr>
          <p:cNvSpPr txBox="1">
            <a:spLocks/>
          </p:cNvSpPr>
          <p:nvPr/>
        </p:nvSpPr>
        <p:spPr>
          <a:xfrm>
            <a:off x="7763566" y="2101579"/>
            <a:ext cx="1798401" cy="2861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27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34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6000" indent="-216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9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5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1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1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808080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Cardiomyopathy</a:t>
            </a:r>
          </a:p>
        </p:txBody>
      </p:sp>
      <p:sp>
        <p:nvSpPr>
          <p:cNvPr id="33" name="Tekstfelt 32">
            <a:extLst>
              <a:ext uri="{FF2B5EF4-FFF2-40B4-BE49-F238E27FC236}">
                <a16:creationId xmlns:a16="http://schemas.microsoft.com/office/drawing/2014/main" id="{487637EF-A865-4971-A4CB-F7924D6435E2}"/>
              </a:ext>
            </a:extLst>
          </p:cNvPr>
          <p:cNvSpPr txBox="1"/>
          <p:nvPr/>
        </p:nvSpPr>
        <p:spPr>
          <a:xfrm>
            <a:off x="4386381" y="2041554"/>
            <a:ext cx="1691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err="1">
                <a:latin typeface="Roboto" panose="02000000000000000000" pitchFamily="2" charset="0"/>
                <a:ea typeface="Roboto" panose="02000000000000000000" pitchFamily="2" charset="0"/>
              </a:rPr>
              <a:t>Presymptomatic</a:t>
            </a:r>
            <a:endParaRPr lang="da-DK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4" name="Lige pilforbindelse 33">
            <a:extLst>
              <a:ext uri="{FF2B5EF4-FFF2-40B4-BE49-F238E27FC236}">
                <a16:creationId xmlns:a16="http://schemas.microsoft.com/office/drawing/2014/main" id="{63A87072-CE4C-4E4B-93EB-A5CD924CEDFF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9561967" y="1385472"/>
            <a:ext cx="721580" cy="859194"/>
          </a:xfrm>
          <a:prstGeom prst="straightConnector1">
            <a:avLst/>
          </a:prstGeom>
          <a:ln w="9525">
            <a:solidFill>
              <a:srgbClr val="1F2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felt 34">
            <a:extLst>
              <a:ext uri="{FF2B5EF4-FFF2-40B4-BE49-F238E27FC236}">
                <a16:creationId xmlns:a16="http://schemas.microsoft.com/office/drawing/2014/main" id="{949D496D-E250-4F71-80B9-B9DA0966826D}"/>
              </a:ext>
            </a:extLst>
          </p:cNvPr>
          <p:cNvSpPr txBox="1"/>
          <p:nvPr/>
        </p:nvSpPr>
        <p:spPr>
          <a:xfrm>
            <a:off x="10283547" y="1224888"/>
            <a:ext cx="1351268" cy="3211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b="1" dirty="0">
                <a:solidFill>
                  <a:srgbClr val="F49F9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Heart</a:t>
            </a:r>
            <a:r>
              <a:rPr lang="en-GB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b="1" dirty="0">
                <a:solidFill>
                  <a:srgbClr val="F49F9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failure</a:t>
            </a:r>
          </a:p>
        </p:txBody>
      </p:sp>
      <p:sp>
        <p:nvSpPr>
          <p:cNvPr id="36" name="Tekstfelt 35">
            <a:extLst>
              <a:ext uri="{FF2B5EF4-FFF2-40B4-BE49-F238E27FC236}">
                <a16:creationId xmlns:a16="http://schemas.microsoft.com/office/drawing/2014/main" id="{1A827027-77B4-47F7-8A33-8DAF10E01D42}"/>
              </a:ext>
            </a:extLst>
          </p:cNvPr>
          <p:cNvSpPr txBox="1"/>
          <p:nvPr/>
        </p:nvSpPr>
        <p:spPr>
          <a:xfrm>
            <a:off x="10283547" y="1754130"/>
            <a:ext cx="1351268" cy="3211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b="1" dirty="0">
                <a:solidFill>
                  <a:srgbClr val="AD8B3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Arrhythmias</a:t>
            </a: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77D3BEDC-CD6D-4491-9709-FA730D5440BB}"/>
              </a:ext>
            </a:extLst>
          </p:cNvPr>
          <p:cNvSpPr txBox="1"/>
          <p:nvPr/>
        </p:nvSpPr>
        <p:spPr>
          <a:xfrm>
            <a:off x="10283547" y="2376780"/>
            <a:ext cx="1351268" cy="3211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Premature</a:t>
            </a:r>
          </a:p>
          <a:p>
            <a:r>
              <a:rPr lang="en-GB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Death</a:t>
            </a:r>
          </a:p>
        </p:txBody>
      </p:sp>
      <p:cxnSp>
        <p:nvCxnSpPr>
          <p:cNvPr id="38" name="Lige pilforbindelse 37">
            <a:extLst>
              <a:ext uri="{FF2B5EF4-FFF2-40B4-BE49-F238E27FC236}">
                <a16:creationId xmlns:a16="http://schemas.microsoft.com/office/drawing/2014/main" id="{3F62BD3F-B342-4BD9-B0D9-AA52D32D1453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9561967" y="1914714"/>
            <a:ext cx="721580" cy="329952"/>
          </a:xfrm>
          <a:prstGeom prst="straightConnector1">
            <a:avLst/>
          </a:prstGeom>
          <a:ln w="9525">
            <a:solidFill>
              <a:srgbClr val="1F2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Lige pilforbindelse 38">
            <a:extLst>
              <a:ext uri="{FF2B5EF4-FFF2-40B4-BE49-F238E27FC236}">
                <a16:creationId xmlns:a16="http://schemas.microsoft.com/office/drawing/2014/main" id="{EA5BAB88-1ACE-4FFC-974E-8D007373C949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9561967" y="2244666"/>
            <a:ext cx="721580" cy="292698"/>
          </a:xfrm>
          <a:prstGeom prst="straightConnector1">
            <a:avLst/>
          </a:prstGeom>
          <a:ln w="9525">
            <a:solidFill>
              <a:srgbClr val="1F2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tjerne: 5 takker 39">
            <a:extLst>
              <a:ext uri="{FF2B5EF4-FFF2-40B4-BE49-F238E27FC236}">
                <a16:creationId xmlns:a16="http://schemas.microsoft.com/office/drawing/2014/main" id="{B4528A89-580F-4AFC-ACC3-CD01C2C80C70}"/>
              </a:ext>
            </a:extLst>
          </p:cNvPr>
          <p:cNvSpPr/>
          <p:nvPr/>
        </p:nvSpPr>
        <p:spPr>
          <a:xfrm>
            <a:off x="2478531" y="4204701"/>
            <a:ext cx="288032" cy="270885"/>
          </a:xfrm>
          <a:prstGeom prst="star5">
            <a:avLst/>
          </a:prstGeom>
          <a:solidFill>
            <a:srgbClr val="FB8686"/>
          </a:solidFill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E1AC272A-FA66-48EC-87B3-278B869F3132}"/>
              </a:ext>
            </a:extLst>
          </p:cNvPr>
          <p:cNvGrpSpPr/>
          <p:nvPr/>
        </p:nvGrpSpPr>
        <p:grpSpPr>
          <a:xfrm>
            <a:off x="1540945" y="5089585"/>
            <a:ext cx="1225618" cy="270885"/>
            <a:chOff x="1540945" y="5089585"/>
            <a:chExt cx="1225618" cy="270885"/>
          </a:xfrm>
        </p:grpSpPr>
        <p:sp>
          <p:nvSpPr>
            <p:cNvPr id="42" name="Stjerne: 5 takker 41">
              <a:extLst>
                <a:ext uri="{FF2B5EF4-FFF2-40B4-BE49-F238E27FC236}">
                  <a16:creationId xmlns:a16="http://schemas.microsoft.com/office/drawing/2014/main" id="{B1414CCE-DBA6-4840-B1C1-1874BBD70DAD}"/>
                </a:ext>
              </a:extLst>
            </p:cNvPr>
            <p:cNvSpPr/>
            <p:nvPr/>
          </p:nvSpPr>
          <p:spPr>
            <a:xfrm>
              <a:off x="1540945" y="5089585"/>
              <a:ext cx="288032" cy="270885"/>
            </a:xfrm>
            <a:prstGeom prst="star5">
              <a:avLst/>
            </a:prstGeom>
            <a:solidFill>
              <a:srgbClr val="FB8686"/>
            </a:solidFill>
            <a:ln w="952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dirty="0" err="1">
                <a:latin typeface="Roboto" panose="02000000000000000000" pitchFamily="2" charset="0"/>
              </a:endParaRPr>
            </a:p>
          </p:txBody>
        </p:sp>
        <p:sp>
          <p:nvSpPr>
            <p:cNvPr id="43" name="Tekstfelt 42">
              <a:extLst>
                <a:ext uri="{FF2B5EF4-FFF2-40B4-BE49-F238E27FC236}">
                  <a16:creationId xmlns:a16="http://schemas.microsoft.com/office/drawing/2014/main" id="{6799FB6B-89A8-4588-B8AD-09A20F1E6BB2}"/>
                </a:ext>
              </a:extLst>
            </p:cNvPr>
            <p:cNvSpPr txBox="1"/>
            <p:nvPr/>
          </p:nvSpPr>
          <p:spPr>
            <a:xfrm>
              <a:off x="1852163" y="5089585"/>
              <a:ext cx="914400" cy="2708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Genetic and/or </a:t>
              </a:r>
            </a:p>
            <a:p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environmental vulnerability</a:t>
              </a:r>
            </a:p>
            <a:p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Toxic affection </a:t>
              </a:r>
            </a:p>
          </p:txBody>
        </p:sp>
      </p:grpSp>
      <p:grpSp>
        <p:nvGrpSpPr>
          <p:cNvPr id="44" name="Gruppe 43">
            <a:extLst>
              <a:ext uri="{FF2B5EF4-FFF2-40B4-BE49-F238E27FC236}">
                <a16:creationId xmlns:a16="http://schemas.microsoft.com/office/drawing/2014/main" id="{4B2D51EE-DC01-464B-B31F-641FC698F8BF}"/>
              </a:ext>
            </a:extLst>
          </p:cNvPr>
          <p:cNvGrpSpPr/>
          <p:nvPr/>
        </p:nvGrpSpPr>
        <p:grpSpPr>
          <a:xfrm>
            <a:off x="2855640" y="3429000"/>
            <a:ext cx="1549057" cy="465938"/>
            <a:chOff x="2855640" y="3429000"/>
            <a:chExt cx="1549057" cy="465938"/>
          </a:xfrm>
        </p:grpSpPr>
        <p:cxnSp>
          <p:nvCxnSpPr>
            <p:cNvPr id="45" name="Lige pilforbindelse 44">
              <a:extLst>
                <a:ext uri="{FF2B5EF4-FFF2-40B4-BE49-F238E27FC236}">
                  <a16:creationId xmlns:a16="http://schemas.microsoft.com/office/drawing/2014/main" id="{010E1907-8B42-4368-9FE1-C579FD0B7971}"/>
                </a:ext>
              </a:extLst>
            </p:cNvPr>
            <p:cNvCxnSpPr>
              <a:cxnSpLocks/>
            </p:cNvCxnSpPr>
            <p:nvPr/>
          </p:nvCxnSpPr>
          <p:spPr>
            <a:xfrm>
              <a:off x="2855640" y="3894938"/>
              <a:ext cx="1549057" cy="0"/>
            </a:xfrm>
            <a:prstGeom prst="straightConnector1">
              <a:avLst/>
            </a:prstGeom>
            <a:ln w="57150">
              <a:solidFill>
                <a:srgbClr val="1F29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kstfelt 45">
              <a:extLst>
                <a:ext uri="{FF2B5EF4-FFF2-40B4-BE49-F238E27FC236}">
                  <a16:creationId xmlns:a16="http://schemas.microsoft.com/office/drawing/2014/main" id="{E171C2B3-A9E7-4A02-9F5A-3184DDEF7F32}"/>
                </a:ext>
              </a:extLst>
            </p:cNvPr>
            <p:cNvSpPr txBox="1"/>
            <p:nvPr/>
          </p:nvSpPr>
          <p:spPr>
            <a:xfrm>
              <a:off x="2855641" y="3429000"/>
              <a:ext cx="1529760" cy="424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</a:rPr>
                <a:t>LA dilation or other subtle abnormalities</a:t>
              </a:r>
            </a:p>
          </p:txBody>
        </p:sp>
      </p:grpSp>
      <p:grpSp>
        <p:nvGrpSpPr>
          <p:cNvPr id="47" name="Gruppe 46">
            <a:extLst>
              <a:ext uri="{FF2B5EF4-FFF2-40B4-BE49-F238E27FC236}">
                <a16:creationId xmlns:a16="http://schemas.microsoft.com/office/drawing/2014/main" id="{4F43A702-9C97-42FA-BC76-1BC298FDFD8A}"/>
              </a:ext>
            </a:extLst>
          </p:cNvPr>
          <p:cNvGrpSpPr/>
          <p:nvPr/>
        </p:nvGrpSpPr>
        <p:grpSpPr>
          <a:xfrm>
            <a:off x="6010672" y="3656339"/>
            <a:ext cx="1562377" cy="238599"/>
            <a:chOff x="6010672" y="3656339"/>
            <a:chExt cx="1562377" cy="238599"/>
          </a:xfrm>
        </p:grpSpPr>
        <p:cxnSp>
          <p:nvCxnSpPr>
            <p:cNvPr id="48" name="Lige pilforbindelse 47">
              <a:extLst>
                <a:ext uri="{FF2B5EF4-FFF2-40B4-BE49-F238E27FC236}">
                  <a16:creationId xmlns:a16="http://schemas.microsoft.com/office/drawing/2014/main" id="{9DCB3A71-97A7-45AE-B6C4-EC35795EDCB5}"/>
                </a:ext>
              </a:extLst>
            </p:cNvPr>
            <p:cNvCxnSpPr>
              <a:cxnSpLocks/>
            </p:cNvCxnSpPr>
            <p:nvPr/>
          </p:nvCxnSpPr>
          <p:spPr>
            <a:xfrm>
              <a:off x="6023992" y="3894938"/>
              <a:ext cx="1549057" cy="0"/>
            </a:xfrm>
            <a:prstGeom prst="straightConnector1">
              <a:avLst/>
            </a:prstGeom>
            <a:ln w="57150">
              <a:solidFill>
                <a:srgbClr val="1F29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kstfelt 48">
              <a:extLst>
                <a:ext uri="{FF2B5EF4-FFF2-40B4-BE49-F238E27FC236}">
                  <a16:creationId xmlns:a16="http://schemas.microsoft.com/office/drawing/2014/main" id="{44D4DA7F-1EEF-441A-A5EA-BF57E5791D92}"/>
                </a:ext>
              </a:extLst>
            </p:cNvPr>
            <p:cNvSpPr txBox="1"/>
            <p:nvPr/>
          </p:nvSpPr>
          <p:spPr>
            <a:xfrm>
              <a:off x="6010672" y="3656339"/>
              <a:ext cx="1529760" cy="2179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</a:rPr>
                <a:t>Significant LVH</a:t>
              </a:r>
            </a:p>
          </p:txBody>
        </p: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C84C4BBD-1FD9-68CB-8C4B-F5C9A0BB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Natural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history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disease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AEC72D50-AF3D-7346-A926-59D1312076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98" y="1974457"/>
            <a:ext cx="3363764" cy="3363764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565102BA-0F7E-ADA9-1C48-671843E8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80884" y="1929573"/>
            <a:ext cx="3363764" cy="3363764"/>
          </a:xfrm>
          <a:prstGeom prst="rect">
            <a:avLst/>
          </a:prstGeom>
        </p:spPr>
      </p:pic>
      <p:sp>
        <p:nvSpPr>
          <p:cNvPr id="4" name="Bøjet pil 3">
            <a:extLst>
              <a:ext uri="{FF2B5EF4-FFF2-40B4-BE49-F238E27FC236}">
                <a16:creationId xmlns:a16="http://schemas.microsoft.com/office/drawing/2014/main" id="{E3142FAD-E988-8B70-D783-DEFE64D3BE4F}"/>
              </a:ext>
            </a:extLst>
          </p:cNvPr>
          <p:cNvSpPr/>
          <p:nvPr/>
        </p:nvSpPr>
        <p:spPr>
          <a:xfrm>
            <a:off x="872858" y="5089585"/>
            <a:ext cx="586788" cy="682521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  <p:bldP spid="36" grpId="0"/>
      <p:bldP spid="37" grpId="0"/>
      <p:bldP spid="40" grpId="0" animBg="1"/>
      <p:bldP spid="4" grpId="0" animBg="1"/>
      <p:bldP spid="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19DAB4-9BE2-4F41-B9A4-266BD6EE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SHaRe</a:t>
            </a:r>
            <a:endParaRPr lang="en-GB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41D1E9-B4A1-41A5-A208-77613C0DA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SHaRe</a:t>
            </a:r>
            <a:r>
              <a:rPr lang="en-GB" dirty="0"/>
              <a:t> dataset updated June 7</a:t>
            </a:r>
            <a:r>
              <a:rPr lang="en-GB" baseline="30000" dirty="0"/>
              <a:t>th</a:t>
            </a:r>
            <a:r>
              <a:rPr lang="en-GB" dirty="0"/>
              <a:t> 2022</a:t>
            </a:r>
          </a:p>
          <a:p>
            <a:endParaRPr lang="en-GB" dirty="0"/>
          </a:p>
          <a:p>
            <a:r>
              <a:rPr lang="en-GB" dirty="0"/>
              <a:t>&gt;17.000 subjects</a:t>
            </a:r>
          </a:p>
          <a:p>
            <a:endParaRPr lang="en-GB" dirty="0"/>
          </a:p>
          <a:p>
            <a:r>
              <a:rPr lang="en-GB" dirty="0"/>
              <a:t>Subgroup with childhood-onset HCM were included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2210A35-40FA-422B-AD5B-9752A61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409F27F-96F1-4AED-8352-EFFE369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30</a:t>
            </a:fld>
            <a:endParaRPr lang="en-GB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C9422F0-3DF0-4A6D-BAB5-430798419F54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119339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1D35C7-F13D-4801-ADE1-F739A3D96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656ACAD-7730-4355-AD86-08E13405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31</a:t>
            </a:fld>
            <a:endParaRPr lang="en-GB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E09A5E3-C2DE-498C-8087-F5CAF35E3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7691"/>
            <a:ext cx="10319122" cy="6220309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99CCE04B-43E2-449B-BD43-44AC7535E5F6}"/>
              </a:ext>
            </a:extLst>
          </p:cNvPr>
          <p:cNvSpPr txBox="1"/>
          <p:nvPr/>
        </p:nvSpPr>
        <p:spPr>
          <a:xfrm>
            <a:off x="2209800" y="405765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n= 17.060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2B1A79EB-759E-42CD-87AD-6EAEB2D1D222}"/>
              </a:ext>
            </a:extLst>
          </p:cNvPr>
          <p:cNvSpPr txBox="1"/>
          <p:nvPr/>
        </p:nvSpPr>
        <p:spPr>
          <a:xfrm>
            <a:off x="6981825" y="3013501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n= 8.848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F084DA92-9F34-4A4B-BB89-64B1FEA7D2B8}"/>
              </a:ext>
            </a:extLst>
          </p:cNvPr>
          <p:cNvSpPr txBox="1"/>
          <p:nvPr/>
        </p:nvSpPr>
        <p:spPr>
          <a:xfrm>
            <a:off x="9477375" y="3152001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n= 7.236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40214A04-1A07-4712-B8FD-553FBEFEA6CB}"/>
              </a:ext>
            </a:extLst>
          </p:cNvPr>
          <p:cNvSpPr txBox="1"/>
          <p:nvPr/>
        </p:nvSpPr>
        <p:spPr>
          <a:xfrm>
            <a:off x="4562475" y="2403901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n= 10.225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AB2FC8B8-39CA-480F-92E2-902B87F73D1F}"/>
              </a:ext>
            </a:extLst>
          </p:cNvPr>
          <p:cNvSpPr txBox="1"/>
          <p:nvPr/>
        </p:nvSpPr>
        <p:spPr>
          <a:xfrm>
            <a:off x="9479148" y="1411327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n= 1.104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BC2D7DB-94FD-442B-978A-E3DAF5842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7691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rgbClr val="7D2B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 - cohort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504D5CD9-AAF1-4468-A45D-C1F21338A64E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2290655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0EAC82-CD2F-4641-8D7F-81CF1D9A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Age at HCM onset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8EC7BAE-3696-442E-8959-6D0EC5FB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7AAD282-3F20-4891-8990-041D9100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32</a:t>
            </a:fld>
            <a:endParaRPr lang="en-GB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072D600D-3879-4E16-BBB4-379AE9BCB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01821"/>
            <a:ext cx="6957646" cy="5218004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288D6619-1688-4650-A7B2-BF55A7701FDF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2859817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283C28B-5CD2-4490-9336-80A49BB5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38CA602-12BE-4B47-9E4F-016AA40F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33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D0480CB-1FA0-4AD7-8D18-BAC6386E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0080"/>
            <a:ext cx="2373923" cy="3170336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6CB020F5-52EA-4A3B-A3C8-451CA9F301F3}"/>
              </a:ext>
            </a:extLst>
          </p:cNvPr>
          <p:cNvSpPr txBox="1"/>
          <p:nvPr/>
        </p:nvSpPr>
        <p:spPr>
          <a:xfrm>
            <a:off x="616256" y="4040416"/>
            <a:ext cx="318709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Pediatric</a:t>
            </a: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-onset HCM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n = 1104 (36% female, 88% probands)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Age at HCM 12.6 (7.3 to 15.3)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LP/P variants in 63%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LVSD at first </a:t>
            </a:r>
            <a:r>
              <a:rPr lang="en-GB" sz="1400" dirty="0" err="1"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 visit in 6.4%</a:t>
            </a:r>
          </a:p>
          <a:p>
            <a:pPr algn="ctr">
              <a:lnSpc>
                <a:spcPct val="150000"/>
              </a:lnSpc>
            </a:pPr>
            <a:endParaRPr lang="en-GB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1" name="Gruppe 10">
            <a:extLst>
              <a:ext uri="{FF2B5EF4-FFF2-40B4-BE49-F238E27FC236}">
                <a16:creationId xmlns:a16="http://schemas.microsoft.com/office/drawing/2014/main" id="{7E396523-9312-4399-95BC-B19B8C928462}"/>
              </a:ext>
            </a:extLst>
          </p:cNvPr>
          <p:cNvGrpSpPr/>
          <p:nvPr/>
        </p:nvGrpSpPr>
        <p:grpSpPr>
          <a:xfrm>
            <a:off x="3581400" y="2418086"/>
            <a:ext cx="1894367" cy="1010914"/>
            <a:chOff x="3221442" y="3258630"/>
            <a:chExt cx="1894367" cy="1010914"/>
          </a:xfrm>
        </p:grpSpPr>
        <p:sp>
          <p:nvSpPr>
            <p:cNvPr id="8" name="Pil: højre 7">
              <a:extLst>
                <a:ext uri="{FF2B5EF4-FFF2-40B4-BE49-F238E27FC236}">
                  <a16:creationId xmlns:a16="http://schemas.microsoft.com/office/drawing/2014/main" id="{DD2DEED7-02E5-4862-86E2-8DB599DAC38F}"/>
                </a:ext>
              </a:extLst>
            </p:cNvPr>
            <p:cNvSpPr/>
            <p:nvPr/>
          </p:nvSpPr>
          <p:spPr>
            <a:xfrm>
              <a:off x="3221442" y="3258630"/>
              <a:ext cx="1894367" cy="1010914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kstfelt 8">
              <a:extLst>
                <a:ext uri="{FF2B5EF4-FFF2-40B4-BE49-F238E27FC236}">
                  <a16:creationId xmlns:a16="http://schemas.microsoft.com/office/drawing/2014/main" id="{B9E34954-C693-4503-8984-639C3D2216B8}"/>
                </a:ext>
              </a:extLst>
            </p:cNvPr>
            <p:cNvSpPr txBox="1"/>
            <p:nvPr/>
          </p:nvSpPr>
          <p:spPr>
            <a:xfrm>
              <a:off x="3221442" y="3535077"/>
              <a:ext cx="15327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 dirty="0">
                  <a:latin typeface="Roboto" panose="02000000000000000000" pitchFamily="2" charset="0"/>
                  <a:ea typeface="Roboto" panose="02000000000000000000" pitchFamily="2" charset="0"/>
                </a:rPr>
                <a:t>Follow-up</a:t>
              </a:r>
            </a:p>
            <a:p>
              <a:r>
                <a:rPr lang="en-GB" sz="1100" dirty="0">
                  <a:latin typeface="Roboto" panose="02000000000000000000" pitchFamily="2" charset="0"/>
                  <a:ea typeface="Roboto" panose="02000000000000000000" pitchFamily="2" charset="0"/>
                </a:rPr>
                <a:t>5 years (IQR: 2 to 9.6)</a:t>
              </a:r>
            </a:p>
            <a:p>
              <a:pPr algn="l"/>
              <a:endParaRPr lang="en-GB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0" name="Billede 9">
            <a:extLst>
              <a:ext uri="{FF2B5EF4-FFF2-40B4-BE49-F238E27FC236}">
                <a16:creationId xmlns:a16="http://schemas.microsoft.com/office/drawing/2014/main" id="{736BD1EE-87B2-49B2-B87D-A5B554734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55" y="581025"/>
            <a:ext cx="6456370" cy="4695825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9B130F75-8EF0-4D8A-BB08-0C929B5C7831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C96C7F66-1E98-4F46-BE48-6FB8F672BB86}"/>
              </a:ext>
            </a:extLst>
          </p:cNvPr>
          <p:cNvSpPr txBox="1"/>
          <p:nvPr/>
        </p:nvSpPr>
        <p:spPr>
          <a:xfrm>
            <a:off x="7916387" y="6348739"/>
            <a:ext cx="3121973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1F3085E3-7F06-4FDD-B6DC-04FBBCF71A26}"/>
              </a:ext>
            </a:extLst>
          </p:cNvPr>
          <p:cNvSpPr txBox="1"/>
          <p:nvPr/>
        </p:nvSpPr>
        <p:spPr>
          <a:xfrm rot="19332651">
            <a:off x="7315106" y="1581150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</a:rPr>
              <a:t>Overall prevalence of 13%</a:t>
            </a:r>
          </a:p>
        </p:txBody>
      </p:sp>
    </p:spTree>
    <p:extLst>
      <p:ext uri="{BB962C8B-B14F-4D97-AF65-F5344CB8AC3E}">
        <p14:creationId xmlns:p14="http://schemas.microsoft.com/office/powerpoint/2010/main" val="22895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07F21A-DE77-49C0-ACB1-C4C161D2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5CDF1B3-9911-493A-90C3-247CFD63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34</a:t>
            </a:fld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E5FCCD-EB70-4923-8224-34400A95CCB8}"/>
              </a:ext>
            </a:extLst>
          </p:cNvPr>
          <p:cNvSpPr/>
          <p:nvPr/>
        </p:nvSpPr>
        <p:spPr>
          <a:xfrm>
            <a:off x="6041301" y="3114556"/>
            <a:ext cx="2235847" cy="1172107"/>
          </a:xfrm>
          <a:prstGeom prst="rect">
            <a:avLst/>
          </a:prstGeom>
          <a:solidFill>
            <a:srgbClr val="C1A35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13DB2A84-F600-4A8A-B0D4-81A09A31994E}"/>
              </a:ext>
            </a:extLst>
          </p:cNvPr>
          <p:cNvSpPr/>
          <p:nvPr/>
        </p:nvSpPr>
        <p:spPr>
          <a:xfrm>
            <a:off x="622300" y="3114556"/>
            <a:ext cx="3676456" cy="1172107"/>
          </a:xfrm>
          <a:prstGeom prst="roundRect">
            <a:avLst>
              <a:gd name="adj" fmla="val 50000"/>
            </a:avLst>
          </a:prstGeom>
          <a:solidFill>
            <a:srgbClr val="33477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CF7B67A-7C14-4786-A9FC-CBE7A16B109E}"/>
              </a:ext>
            </a:extLst>
          </p:cNvPr>
          <p:cNvSpPr/>
          <p:nvPr/>
        </p:nvSpPr>
        <p:spPr>
          <a:xfrm>
            <a:off x="3384505" y="3114556"/>
            <a:ext cx="2667453" cy="1172107"/>
          </a:xfrm>
          <a:prstGeom prst="rect">
            <a:avLst/>
          </a:prstGeom>
          <a:solidFill>
            <a:srgbClr val="78916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ktangel: afrundede hjørner 13">
            <a:extLst>
              <a:ext uri="{FF2B5EF4-FFF2-40B4-BE49-F238E27FC236}">
                <a16:creationId xmlns:a16="http://schemas.microsoft.com/office/drawing/2014/main" id="{26605E87-4D59-4C14-B68F-343AF77B1ED6}"/>
              </a:ext>
            </a:extLst>
          </p:cNvPr>
          <p:cNvSpPr/>
          <p:nvPr/>
        </p:nvSpPr>
        <p:spPr>
          <a:xfrm>
            <a:off x="8025724" y="3114556"/>
            <a:ext cx="2699696" cy="1172107"/>
          </a:xfrm>
          <a:prstGeom prst="roundRect">
            <a:avLst>
              <a:gd name="adj" fmla="val 50000"/>
            </a:avLst>
          </a:prstGeom>
          <a:solidFill>
            <a:srgbClr val="F9CC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37BB066-3B65-4B07-98B8-92039E16AD41}"/>
              </a:ext>
            </a:extLst>
          </p:cNvPr>
          <p:cNvSpPr txBox="1"/>
          <p:nvPr/>
        </p:nvSpPr>
        <p:spPr>
          <a:xfrm>
            <a:off x="1009247" y="3332806"/>
            <a:ext cx="1674174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596659F-556B-4266-BB8A-0363DCF8AE4A}"/>
              </a:ext>
            </a:extLst>
          </p:cNvPr>
          <p:cNvSpPr txBox="1"/>
          <p:nvPr/>
        </p:nvSpPr>
        <p:spPr>
          <a:xfrm>
            <a:off x="4063505" y="3247081"/>
            <a:ext cx="1275806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DB9BF77-F136-455E-B295-A9118BB9AA51}"/>
              </a:ext>
            </a:extLst>
          </p:cNvPr>
          <p:cNvSpPr txBox="1"/>
          <p:nvPr/>
        </p:nvSpPr>
        <p:spPr>
          <a:xfrm>
            <a:off x="6479628" y="3209807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Childhood HCM vs adult-onset HCM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DEDF8564-5B50-45C0-8582-13C94DD9645F}"/>
              </a:ext>
            </a:extLst>
          </p:cNvPr>
          <p:cNvSpPr txBox="1"/>
          <p:nvPr/>
        </p:nvSpPr>
        <p:spPr>
          <a:xfrm>
            <a:off x="9045339" y="3469659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45E5D3-670C-4C08-8FE1-D8320962941D}"/>
              </a:ext>
            </a:extLst>
          </p:cNvPr>
          <p:cNvSpPr/>
          <p:nvPr/>
        </p:nvSpPr>
        <p:spPr>
          <a:xfrm>
            <a:off x="5282088" y="3114556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70ADFFB-2367-4A64-AE52-B3F82FCC64DE}"/>
              </a:ext>
            </a:extLst>
          </p:cNvPr>
          <p:cNvSpPr/>
          <p:nvPr/>
        </p:nvSpPr>
        <p:spPr>
          <a:xfrm>
            <a:off x="7813613" y="311455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150EAF-D387-4DBE-9C28-83FC71BE548F}"/>
              </a:ext>
            </a:extLst>
          </p:cNvPr>
          <p:cNvSpPr/>
          <p:nvPr/>
        </p:nvSpPr>
        <p:spPr>
          <a:xfrm>
            <a:off x="2835038" y="312292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81414749-1BF7-489A-8877-34F9876AFC37}"/>
              </a:ext>
            </a:extLst>
          </p:cNvPr>
          <p:cNvSpPr txBox="1"/>
          <p:nvPr/>
        </p:nvSpPr>
        <p:spPr>
          <a:xfrm>
            <a:off x="3581400" y="4390283"/>
            <a:ext cx="266745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Incidence of LVSD</a:t>
            </a:r>
          </a:p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Factors predicting LVSD</a:t>
            </a:r>
          </a:p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Lowest LVEF in </a:t>
            </a:r>
            <a:r>
              <a:rPr lang="en-GB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endParaRPr lang="en-GB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50000"/>
              </a:lnSpc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283C28B-5CD2-4490-9336-80A49BB5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838CA602-12BE-4B47-9E4F-016AA40F8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35</a:t>
            </a:fld>
            <a:endParaRPr lang="en-GB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736BD1EE-87B2-49B2-B87D-A5B55473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487" y="1156490"/>
            <a:ext cx="6249025" cy="4545019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9B130F75-8EF0-4D8A-BB08-0C929B5C7831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C96C7F66-1E98-4F46-BE48-6FB8F672BB86}"/>
              </a:ext>
            </a:extLst>
          </p:cNvPr>
          <p:cNvSpPr txBox="1"/>
          <p:nvPr/>
        </p:nvSpPr>
        <p:spPr>
          <a:xfrm>
            <a:off x="7916387" y="6348739"/>
            <a:ext cx="3121973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449229A-6395-C745-E2D3-926129FF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8570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Roboto" panose="02000000000000000000" pitchFamily="2" charset="0"/>
                <a:ea typeface="Roboto" panose="02000000000000000000" pitchFamily="2" charset="0"/>
              </a:rPr>
              <a:t>Incidence of LVSD in childhood HCM</a:t>
            </a:r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FC190A04-D6C0-E18F-67EE-D3966F6F6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02" y="1019965"/>
            <a:ext cx="7022316" cy="4681544"/>
          </a:xfrm>
          <a:prstGeom prst="rect">
            <a:avLst/>
          </a:prstGeom>
        </p:spPr>
      </p:pic>
      <p:sp>
        <p:nvSpPr>
          <p:cNvPr id="16" name="Tekstfelt 15">
            <a:extLst>
              <a:ext uri="{FF2B5EF4-FFF2-40B4-BE49-F238E27FC236}">
                <a16:creationId xmlns:a16="http://schemas.microsoft.com/office/drawing/2014/main" id="{F9724634-CF6A-5978-9928-1CEB6352D978}"/>
              </a:ext>
            </a:extLst>
          </p:cNvPr>
          <p:cNvSpPr txBox="1"/>
          <p:nvPr/>
        </p:nvSpPr>
        <p:spPr>
          <a:xfrm>
            <a:off x="3907988" y="1427086"/>
            <a:ext cx="18501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Total follow-up:</a:t>
            </a: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6966 person-years</a:t>
            </a:r>
          </a:p>
          <a:p>
            <a:pPr algn="ctr"/>
            <a:r>
              <a:rPr lang="en-GB" sz="1400" b="1" dirty="0">
                <a:latin typeface="Roboto" panose="02000000000000000000" pitchFamily="2" charset="0"/>
                <a:ea typeface="Roboto" panose="02000000000000000000" pitchFamily="2" charset="0"/>
              </a:rPr>
              <a:t>Overall incidence</a:t>
            </a:r>
          </a:p>
          <a:p>
            <a:pPr algn="ctr"/>
            <a:r>
              <a:rPr lang="en-GB" sz="1400" dirty="0">
                <a:latin typeface="Roboto" panose="02000000000000000000" pitchFamily="2" charset="0"/>
                <a:ea typeface="Roboto" panose="02000000000000000000" pitchFamily="2" charset="0"/>
              </a:rPr>
              <a:t>2.1% per person-year</a:t>
            </a:r>
          </a:p>
        </p:txBody>
      </p:sp>
    </p:spTree>
    <p:extLst>
      <p:ext uri="{BB962C8B-B14F-4D97-AF65-F5344CB8AC3E}">
        <p14:creationId xmlns:p14="http://schemas.microsoft.com/office/powerpoint/2010/main" val="23000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36</a:t>
            </a:fld>
            <a:endParaRPr lang="en-GB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83ACA3FA-1E7A-430C-A342-25CF10DF5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748570"/>
            <a:ext cx="8934450" cy="536085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73A6C984-164E-4FC8-93AB-8CB03AE01D36}"/>
              </a:ext>
            </a:extLst>
          </p:cNvPr>
          <p:cNvSpPr txBox="1"/>
          <p:nvPr/>
        </p:nvSpPr>
        <p:spPr>
          <a:xfrm>
            <a:off x="7916387" y="6348739"/>
            <a:ext cx="3121973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DA54EC-5B28-0B91-74B1-55BDD6DC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8570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latin typeface="Roboto" panose="02000000000000000000" pitchFamily="2" charset="0"/>
                <a:ea typeface="Roboto" panose="02000000000000000000" pitchFamily="2" charset="0"/>
              </a:rPr>
              <a:t>Variables associated with LVSD</a:t>
            </a:r>
          </a:p>
        </p:txBody>
      </p:sp>
    </p:spTree>
    <p:extLst>
      <p:ext uri="{BB962C8B-B14F-4D97-AF65-F5344CB8AC3E}">
        <p14:creationId xmlns:p14="http://schemas.microsoft.com/office/powerpoint/2010/main" val="1116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37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86C8948A-7550-4B12-9705-780907E34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350" y="1269106"/>
            <a:ext cx="6479299" cy="4319787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946C279D-203F-4191-A7A8-268462EA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Lowest recorded LVEF in </a:t>
            </a:r>
            <a:r>
              <a:rPr lang="en-GB" dirty="0" err="1"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D22CEAE-3923-4249-B765-CF96EE71C936}"/>
              </a:ext>
            </a:extLst>
          </p:cNvPr>
          <p:cNvSpPr txBox="1"/>
          <p:nvPr/>
        </p:nvSpPr>
        <p:spPr>
          <a:xfrm>
            <a:off x="7916387" y="6348739"/>
            <a:ext cx="3121973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</p:spTree>
    <p:extLst>
      <p:ext uri="{BB962C8B-B14F-4D97-AF65-F5344CB8AC3E}">
        <p14:creationId xmlns:p14="http://schemas.microsoft.com/office/powerpoint/2010/main" val="652819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607F21A-DE77-49C0-ACB1-C4C161D2F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5CDF1B3-9911-493A-90C3-247CFD63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38</a:t>
            </a:fld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E5FCCD-EB70-4923-8224-34400A95CCB8}"/>
              </a:ext>
            </a:extLst>
          </p:cNvPr>
          <p:cNvSpPr/>
          <p:nvPr/>
        </p:nvSpPr>
        <p:spPr>
          <a:xfrm>
            <a:off x="6041301" y="3114556"/>
            <a:ext cx="2235847" cy="1172107"/>
          </a:xfrm>
          <a:prstGeom prst="rect">
            <a:avLst/>
          </a:prstGeom>
          <a:solidFill>
            <a:srgbClr val="C1A35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13DB2A84-F600-4A8A-B0D4-81A09A31994E}"/>
              </a:ext>
            </a:extLst>
          </p:cNvPr>
          <p:cNvSpPr/>
          <p:nvPr/>
        </p:nvSpPr>
        <p:spPr>
          <a:xfrm>
            <a:off x="622300" y="3114556"/>
            <a:ext cx="3676456" cy="1172107"/>
          </a:xfrm>
          <a:prstGeom prst="roundRect">
            <a:avLst>
              <a:gd name="adj" fmla="val 50000"/>
            </a:avLst>
          </a:prstGeom>
          <a:solidFill>
            <a:srgbClr val="33477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CF7B67A-7C14-4786-A9FC-CBE7A16B109E}"/>
              </a:ext>
            </a:extLst>
          </p:cNvPr>
          <p:cNvSpPr/>
          <p:nvPr/>
        </p:nvSpPr>
        <p:spPr>
          <a:xfrm>
            <a:off x="3384505" y="3114556"/>
            <a:ext cx="2667453" cy="1172107"/>
          </a:xfrm>
          <a:prstGeom prst="rect">
            <a:avLst/>
          </a:prstGeom>
          <a:solidFill>
            <a:srgbClr val="78916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ktangel: afrundede hjørner 13">
            <a:extLst>
              <a:ext uri="{FF2B5EF4-FFF2-40B4-BE49-F238E27FC236}">
                <a16:creationId xmlns:a16="http://schemas.microsoft.com/office/drawing/2014/main" id="{26605E87-4D59-4C14-B68F-343AF77B1ED6}"/>
              </a:ext>
            </a:extLst>
          </p:cNvPr>
          <p:cNvSpPr/>
          <p:nvPr/>
        </p:nvSpPr>
        <p:spPr>
          <a:xfrm>
            <a:off x="8025724" y="3114556"/>
            <a:ext cx="2699696" cy="1172107"/>
          </a:xfrm>
          <a:prstGeom prst="roundRect">
            <a:avLst>
              <a:gd name="adj" fmla="val 50000"/>
            </a:avLst>
          </a:prstGeom>
          <a:solidFill>
            <a:srgbClr val="F9CC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37BB066-3B65-4B07-98B8-92039E16AD41}"/>
              </a:ext>
            </a:extLst>
          </p:cNvPr>
          <p:cNvSpPr txBox="1"/>
          <p:nvPr/>
        </p:nvSpPr>
        <p:spPr>
          <a:xfrm>
            <a:off x="1009247" y="3332806"/>
            <a:ext cx="1674174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596659F-556B-4266-BB8A-0363DCF8AE4A}"/>
              </a:ext>
            </a:extLst>
          </p:cNvPr>
          <p:cNvSpPr txBox="1"/>
          <p:nvPr/>
        </p:nvSpPr>
        <p:spPr>
          <a:xfrm>
            <a:off x="4063505" y="3247081"/>
            <a:ext cx="1275806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LVSD in childhood HCM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DB9BF77-F136-455E-B295-A9118BB9AA51}"/>
              </a:ext>
            </a:extLst>
          </p:cNvPr>
          <p:cNvSpPr txBox="1"/>
          <p:nvPr/>
        </p:nvSpPr>
        <p:spPr>
          <a:xfrm>
            <a:off x="6479628" y="3209807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Childhood HCM vs adult-onset HCM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DEDF8564-5B50-45C0-8582-13C94DD9645F}"/>
              </a:ext>
            </a:extLst>
          </p:cNvPr>
          <p:cNvSpPr txBox="1"/>
          <p:nvPr/>
        </p:nvSpPr>
        <p:spPr>
          <a:xfrm>
            <a:off x="9045339" y="3469659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45E5D3-670C-4C08-8FE1-D8320962941D}"/>
              </a:ext>
            </a:extLst>
          </p:cNvPr>
          <p:cNvSpPr/>
          <p:nvPr/>
        </p:nvSpPr>
        <p:spPr>
          <a:xfrm>
            <a:off x="5282088" y="3114556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70ADFFB-2367-4A64-AE52-B3F82FCC64DE}"/>
              </a:ext>
            </a:extLst>
          </p:cNvPr>
          <p:cNvSpPr/>
          <p:nvPr/>
        </p:nvSpPr>
        <p:spPr>
          <a:xfrm>
            <a:off x="7813613" y="311455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150EAF-D387-4DBE-9C28-83FC71BE548F}"/>
              </a:ext>
            </a:extLst>
          </p:cNvPr>
          <p:cNvSpPr/>
          <p:nvPr/>
        </p:nvSpPr>
        <p:spPr>
          <a:xfrm>
            <a:off x="2835038" y="312292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58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6E4E4-1262-41E1-AECC-B2EA6460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End-stage HCM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9FB3B16-CA33-405B-99D6-C896E3401D76}"/>
              </a:ext>
            </a:extLst>
          </p:cNvPr>
          <p:cNvSpPr txBox="1"/>
          <p:nvPr/>
        </p:nvSpPr>
        <p:spPr>
          <a:xfrm>
            <a:off x="838200" y="1547562"/>
            <a:ext cx="10515600" cy="388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Associated with cardiac transplantation, VAD implantation and death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What are the rates of these HF outcomes?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Does the timing of LVSD have an influence on these outcomes?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Other important prognostic factors?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Rate of the composite outcome according to age-group and presence of LVSD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4F506E3-D249-429C-A867-FE1A4085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5A1E526-9B31-4704-A71B-3A7969E3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103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01BFE-C85B-A78B-A3B2-BC94F125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</a:rPr>
              <a:t>Genetic</a:t>
            </a:r>
            <a:r>
              <a:rPr lang="da-DK" sz="3600" b="1" dirty="0">
                <a:solidFill>
                  <a:schemeClr val="accent1"/>
                </a:solidFill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</a:rPr>
              <a:t>contribution</a:t>
            </a:r>
            <a:r>
              <a:rPr lang="da-DK" sz="3600" b="1" dirty="0">
                <a:solidFill>
                  <a:schemeClr val="accent1"/>
                </a:solidFill>
              </a:rPr>
              <a:t> to </a:t>
            </a:r>
            <a:r>
              <a:rPr lang="da-DK" sz="3600" b="1" dirty="0" err="1">
                <a:solidFill>
                  <a:schemeClr val="accent1"/>
                </a:solidFill>
              </a:rPr>
              <a:t>disease</a:t>
            </a:r>
            <a:endParaRPr lang="da-DK" sz="3600" b="1" dirty="0">
              <a:solidFill>
                <a:schemeClr val="accent1"/>
              </a:solidFill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210D2AC-2EE8-A7D0-EDB0-F48F44E8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8E77-AC1F-4297-9201-CE6101973503}" type="slidenum">
              <a:rPr lang="en-GB" smtClean="0"/>
              <a:t>4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75071863-88D2-40CA-B82E-35F1A51F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186" y="1307371"/>
            <a:ext cx="6651625" cy="444881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3670A008-9702-4D80-A3F0-0DE6295FB116}"/>
              </a:ext>
            </a:extLst>
          </p:cNvPr>
          <p:cNvSpPr txBox="1"/>
          <p:nvPr/>
        </p:nvSpPr>
        <p:spPr>
          <a:xfrm>
            <a:off x="4601496" y="5756185"/>
            <a:ext cx="2989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558ED5"/>
                </a:solidFill>
              </a:rPr>
              <a:t>Large effect variants (rare)</a:t>
            </a:r>
            <a:endParaRPr lang="en-GB" dirty="0">
              <a:solidFill>
                <a:srgbClr val="77933C"/>
              </a:solidFill>
            </a:endParaRPr>
          </a:p>
          <a:p>
            <a:r>
              <a:rPr lang="en-GB" dirty="0">
                <a:solidFill>
                  <a:srgbClr val="77933C"/>
                </a:solidFill>
              </a:rPr>
              <a:t>Intermediate effect variants</a:t>
            </a:r>
          </a:p>
          <a:p>
            <a:r>
              <a:rPr lang="en-GB" dirty="0">
                <a:solidFill>
                  <a:srgbClr val="632523"/>
                </a:solidFill>
              </a:rPr>
              <a:t>Common variants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863478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40</a:t>
            </a:fld>
            <a:endParaRPr lang="en-GB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39296727-532F-4B3F-99A3-B1A50F56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54" y="800100"/>
            <a:ext cx="8762691" cy="52578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852EF1F-3111-4474-8CE7-3AC240BAB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3975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Roboto" panose="02000000000000000000" pitchFamily="2" charset="0"/>
                <a:ea typeface="Roboto" panose="02000000000000000000" pitchFamily="2" charset="0"/>
              </a:rPr>
              <a:t>Prognostic markers of HF outcomes in childhood HCM-LVSD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F6F33181-EEB0-BB03-742B-DAAF3EE94D4B}"/>
              </a:ext>
            </a:extLst>
          </p:cNvPr>
          <p:cNvSpPr txBox="1"/>
          <p:nvPr/>
        </p:nvSpPr>
        <p:spPr>
          <a:xfrm>
            <a:off x="9686962" y="6396102"/>
            <a:ext cx="1368152" cy="461898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605671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0061C-3E56-4931-9994-C48141431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Age specific incidence of the composite outcome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CAF3DC-2480-48DB-9278-3F69BAE20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Composite HF in subjects with vs without LVSD</a:t>
            </a:r>
          </a:p>
          <a:p>
            <a:endParaRPr lang="en-GB" dirty="0"/>
          </a:p>
          <a:p>
            <a:r>
              <a:rPr lang="en-GB" dirty="0"/>
              <a:t>Composite HF in subjects with childhood- vs adult-onset</a:t>
            </a:r>
          </a:p>
          <a:p>
            <a:endParaRPr lang="en-GB" dirty="0"/>
          </a:p>
          <a:p>
            <a:r>
              <a:rPr lang="en-GB" dirty="0"/>
              <a:t>Composite ventricular arrhythmia in subjects with vs without LVSD</a:t>
            </a:r>
          </a:p>
          <a:p>
            <a:endParaRPr lang="en-GB" dirty="0"/>
          </a:p>
          <a:p>
            <a:r>
              <a:rPr lang="en-GB" dirty="0"/>
              <a:t>Composite ventricular arrhythmia in subjects with childhood- vs adult-onset</a:t>
            </a:r>
          </a:p>
          <a:p>
            <a:endParaRPr lang="en-GB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3184215-A7AF-4954-B6BB-27B2C349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7ADF7EC-F90F-4FCE-9C0E-5D7CA188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773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42</a:t>
            </a:fld>
            <a:endParaRPr lang="en-GB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E0A740A-5521-4B18-8591-DEA0F363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8705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Age specific incidence of HF outcomes </a:t>
            </a:r>
            <a:b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in HCM regardless of timing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C87270D2-6DE0-453A-A960-35F92090C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26" y="1309153"/>
            <a:ext cx="7570350" cy="5047197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B205C6EB-2875-2BAF-3DCE-C08661BB33DB}"/>
              </a:ext>
            </a:extLst>
          </p:cNvPr>
          <p:cNvSpPr txBox="1"/>
          <p:nvPr/>
        </p:nvSpPr>
        <p:spPr>
          <a:xfrm>
            <a:off x="9686962" y="6396102"/>
            <a:ext cx="1368152" cy="461898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2467493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9ABA9F4-A86E-40F2-86F6-93838458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640AE563-D761-46EE-9A27-8BB189EB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43</a:t>
            </a:fld>
            <a:endParaRPr lang="en-GB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1916DED-D290-44E1-8F13-970556F5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68705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Age specific incidence of HF outcomes</a:t>
            </a:r>
            <a:b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</a:rPr>
              <a:t>according to age at diagnosis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5B07F152-B4AF-42DF-890D-CD115E41A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24" y="1309153"/>
            <a:ext cx="7570349" cy="5047197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960A6A51-9B3F-98FF-09FF-C9D6CB523885}"/>
              </a:ext>
            </a:extLst>
          </p:cNvPr>
          <p:cNvSpPr txBox="1"/>
          <p:nvPr/>
        </p:nvSpPr>
        <p:spPr>
          <a:xfrm>
            <a:off x="9686962" y="6396102"/>
            <a:ext cx="1368152" cy="461898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</a:p>
        </p:txBody>
      </p:sp>
    </p:spTree>
    <p:extLst>
      <p:ext uri="{BB962C8B-B14F-4D97-AF65-F5344CB8AC3E}">
        <p14:creationId xmlns:p14="http://schemas.microsoft.com/office/powerpoint/2010/main" val="4027324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C04B3B-C9A7-2442-D840-01691C2AC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272"/>
            <a:ext cx="10687050" cy="5410328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da-DK" b="1" dirty="0"/>
              <a:t>LVSD in </a:t>
            </a:r>
            <a:r>
              <a:rPr lang="da-DK" b="1" dirty="0" err="1"/>
              <a:t>childhood</a:t>
            </a:r>
            <a:endParaRPr lang="da-DK" b="1" dirty="0"/>
          </a:p>
          <a:p>
            <a:pPr>
              <a:lnSpc>
                <a:spcPct val="210000"/>
              </a:lnSpc>
            </a:pPr>
            <a:r>
              <a:rPr lang="da-DK" dirty="0" err="1"/>
              <a:t>Crude</a:t>
            </a:r>
            <a:r>
              <a:rPr lang="da-DK" dirty="0"/>
              <a:t> </a:t>
            </a:r>
            <a:r>
              <a:rPr lang="da-DK" dirty="0" err="1"/>
              <a:t>incidence</a:t>
            </a:r>
            <a:r>
              <a:rPr lang="da-DK" dirty="0"/>
              <a:t> rate of LVSD of 2.1% per person-</a:t>
            </a:r>
            <a:r>
              <a:rPr lang="da-DK" dirty="0" err="1"/>
              <a:t>year</a:t>
            </a:r>
            <a:r>
              <a:rPr lang="da-DK" dirty="0"/>
              <a:t> in </a:t>
            </a:r>
            <a:r>
              <a:rPr lang="da-DK" dirty="0" err="1"/>
              <a:t>childhood</a:t>
            </a:r>
            <a:r>
              <a:rPr lang="da-DK" dirty="0"/>
              <a:t>-HCM (1.5% in </a:t>
            </a:r>
            <a:r>
              <a:rPr lang="da-DK" dirty="0" err="1"/>
              <a:t>adult-onset</a:t>
            </a:r>
            <a:r>
              <a:rPr lang="da-DK" dirty="0"/>
              <a:t>)</a:t>
            </a:r>
          </a:p>
          <a:p>
            <a:pPr>
              <a:lnSpc>
                <a:spcPct val="210000"/>
              </a:lnSpc>
            </a:pPr>
            <a:r>
              <a:rPr lang="da-DK" dirty="0"/>
              <a:t>LVSD </a:t>
            </a:r>
            <a:r>
              <a:rPr lang="da-DK" dirty="0" err="1"/>
              <a:t>was</a:t>
            </a:r>
            <a:r>
              <a:rPr lang="da-DK" dirty="0"/>
              <a:t> </a:t>
            </a:r>
            <a:r>
              <a:rPr lang="da-DK" dirty="0" err="1"/>
              <a:t>predicted</a:t>
            </a:r>
            <a:r>
              <a:rPr lang="da-DK" dirty="0"/>
              <a:t> by </a:t>
            </a:r>
            <a:r>
              <a:rPr lang="da-DK" dirty="0" err="1"/>
              <a:t>young</a:t>
            </a:r>
            <a:r>
              <a:rPr lang="da-DK" dirty="0"/>
              <a:t> age at HCM (</a:t>
            </a:r>
            <a:r>
              <a:rPr lang="da-DK" dirty="0" err="1"/>
              <a:t>less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12), sex (</a:t>
            </a:r>
            <a:r>
              <a:rPr lang="da-DK" dirty="0" err="1"/>
              <a:t>higher</a:t>
            </a:r>
            <a:r>
              <a:rPr lang="da-DK" dirty="0"/>
              <a:t> in males), </a:t>
            </a:r>
            <a:r>
              <a:rPr lang="da-DK" dirty="0" err="1"/>
              <a:t>carrying</a:t>
            </a:r>
            <a:r>
              <a:rPr lang="da-DK" dirty="0"/>
              <a:t> </a:t>
            </a:r>
            <a:r>
              <a:rPr lang="da-DK" dirty="0" err="1"/>
              <a:t>thick</a:t>
            </a:r>
            <a:r>
              <a:rPr lang="da-DK" dirty="0"/>
              <a:t> filament variants or multiple LP/P, and </a:t>
            </a:r>
            <a:r>
              <a:rPr lang="da-DK" dirty="0" err="1"/>
              <a:t>lower</a:t>
            </a:r>
            <a:r>
              <a:rPr lang="da-DK" dirty="0"/>
              <a:t> baseline LVEF.</a:t>
            </a:r>
          </a:p>
          <a:p>
            <a:pPr>
              <a:lnSpc>
                <a:spcPct val="210000"/>
              </a:lnSpc>
            </a:pPr>
            <a:r>
              <a:rPr lang="da-DK" dirty="0" err="1"/>
              <a:t>Higher</a:t>
            </a:r>
            <a:r>
              <a:rPr lang="da-DK" dirty="0"/>
              <a:t> LVSD </a:t>
            </a:r>
            <a:r>
              <a:rPr lang="da-DK" dirty="0" err="1"/>
              <a:t>incidence</a:t>
            </a:r>
            <a:r>
              <a:rPr lang="da-DK" dirty="0"/>
              <a:t> in </a:t>
            </a:r>
            <a:r>
              <a:rPr lang="da-DK" dirty="0" err="1"/>
              <a:t>children</a:t>
            </a:r>
            <a:r>
              <a:rPr lang="da-DK" dirty="0"/>
              <a:t>, most evident in </a:t>
            </a:r>
            <a:r>
              <a:rPr lang="da-DK" dirty="0" err="1"/>
              <a:t>period</a:t>
            </a:r>
            <a:r>
              <a:rPr lang="da-DK" dirty="0"/>
              <a:t> </a:t>
            </a:r>
            <a:r>
              <a:rPr lang="da-DK" dirty="0" err="1"/>
              <a:t>immediately</a:t>
            </a:r>
            <a:r>
              <a:rPr lang="da-DK" dirty="0"/>
              <a:t> </a:t>
            </a:r>
            <a:r>
              <a:rPr lang="da-DK" dirty="0" err="1"/>
              <a:t>following</a:t>
            </a:r>
            <a:r>
              <a:rPr lang="da-DK" dirty="0"/>
              <a:t> HCM-</a:t>
            </a:r>
            <a:r>
              <a:rPr lang="da-DK" dirty="0" err="1"/>
              <a:t>diagnosis</a:t>
            </a:r>
            <a:r>
              <a:rPr lang="da-DK" dirty="0"/>
              <a:t>, and in more </a:t>
            </a:r>
            <a:r>
              <a:rPr lang="da-DK" dirty="0" err="1"/>
              <a:t>advanced</a:t>
            </a:r>
            <a:r>
              <a:rPr lang="da-DK" dirty="0"/>
              <a:t> age-</a:t>
            </a:r>
            <a:r>
              <a:rPr lang="da-DK" dirty="0" err="1"/>
              <a:t>groups</a:t>
            </a:r>
            <a:r>
              <a:rPr lang="da-DK" dirty="0"/>
              <a:t>.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da-DK" b="1" dirty="0" err="1"/>
              <a:t>Outcomes</a:t>
            </a:r>
            <a:endParaRPr lang="da-DK" b="1" dirty="0"/>
          </a:p>
          <a:p>
            <a:pPr>
              <a:lnSpc>
                <a:spcPct val="210000"/>
              </a:lnSpc>
            </a:pPr>
            <a:r>
              <a:rPr lang="da-DK" dirty="0"/>
              <a:t>High </a:t>
            </a:r>
            <a:r>
              <a:rPr lang="da-DK" dirty="0" err="1"/>
              <a:t>incidence</a:t>
            </a:r>
            <a:r>
              <a:rPr lang="da-DK" dirty="0"/>
              <a:t> of </a:t>
            </a:r>
            <a:r>
              <a:rPr lang="da-DK" dirty="0" err="1"/>
              <a:t>composite</a:t>
            </a:r>
            <a:r>
              <a:rPr lang="da-DK" dirty="0"/>
              <a:t> HF </a:t>
            </a:r>
            <a:r>
              <a:rPr lang="da-DK" dirty="0" err="1"/>
              <a:t>outcomes</a:t>
            </a:r>
            <a:r>
              <a:rPr lang="da-DK" dirty="0"/>
              <a:t> in </a:t>
            </a:r>
            <a:r>
              <a:rPr lang="da-DK" dirty="0" err="1"/>
              <a:t>childhood</a:t>
            </a:r>
            <a:r>
              <a:rPr lang="da-DK" dirty="0"/>
              <a:t>-HCM-LVSD.</a:t>
            </a:r>
          </a:p>
          <a:p>
            <a:pPr>
              <a:lnSpc>
                <a:spcPct val="210000"/>
              </a:lnSpc>
            </a:pPr>
            <a:r>
              <a:rPr lang="da-DK" dirty="0" err="1"/>
              <a:t>Composite</a:t>
            </a:r>
            <a:r>
              <a:rPr lang="da-DK" dirty="0"/>
              <a:t> HF </a:t>
            </a:r>
            <a:r>
              <a:rPr lang="da-DK" dirty="0" err="1"/>
              <a:t>occure</a:t>
            </a:r>
            <a:r>
              <a:rPr lang="da-DK" dirty="0"/>
              <a:t> at </a:t>
            </a:r>
            <a:r>
              <a:rPr lang="da-DK" dirty="0" err="1"/>
              <a:t>higher</a:t>
            </a:r>
            <a:r>
              <a:rPr lang="da-DK" dirty="0"/>
              <a:t> rate in </a:t>
            </a:r>
            <a:r>
              <a:rPr lang="da-DK" dirty="0" err="1"/>
              <a:t>females</a:t>
            </a:r>
            <a:r>
              <a:rPr lang="da-DK" dirty="0"/>
              <a:t> with LVSD and in </a:t>
            </a:r>
            <a:r>
              <a:rPr lang="da-DK" dirty="0" err="1"/>
              <a:t>subjects</a:t>
            </a:r>
            <a:r>
              <a:rPr lang="da-DK" dirty="0"/>
              <a:t> with </a:t>
            </a:r>
            <a:r>
              <a:rPr lang="da-DK" dirty="0" err="1"/>
              <a:t>severe</a:t>
            </a:r>
            <a:r>
              <a:rPr lang="da-DK" dirty="0"/>
              <a:t> LV </a:t>
            </a:r>
            <a:r>
              <a:rPr lang="da-DK" dirty="0" err="1"/>
              <a:t>dysfunction</a:t>
            </a:r>
            <a:r>
              <a:rPr lang="da-DK" dirty="0"/>
              <a:t>.</a:t>
            </a:r>
          </a:p>
          <a:p>
            <a:pPr>
              <a:lnSpc>
                <a:spcPct val="210000"/>
              </a:lnSpc>
            </a:pPr>
            <a:r>
              <a:rPr lang="da-DK" dirty="0"/>
              <a:t>Events </a:t>
            </a:r>
            <a:r>
              <a:rPr lang="da-DK" dirty="0" err="1"/>
              <a:t>occur</a:t>
            </a:r>
            <a:r>
              <a:rPr lang="da-DK" dirty="0"/>
              <a:t> at high </a:t>
            </a:r>
            <a:r>
              <a:rPr lang="da-DK" dirty="0" err="1"/>
              <a:t>incidence</a:t>
            </a:r>
            <a:r>
              <a:rPr lang="da-DK" dirty="0"/>
              <a:t> in </a:t>
            </a:r>
            <a:r>
              <a:rPr lang="da-DK" dirty="0" err="1"/>
              <a:t>young</a:t>
            </a:r>
            <a:r>
              <a:rPr lang="da-DK" dirty="0"/>
              <a:t> </a:t>
            </a:r>
            <a:r>
              <a:rPr lang="da-DK" dirty="0" err="1"/>
              <a:t>children</a:t>
            </a:r>
            <a:r>
              <a:rPr lang="da-DK" dirty="0"/>
              <a:t>, </a:t>
            </a:r>
            <a:r>
              <a:rPr lang="da-DK" dirty="0" err="1"/>
              <a:t>suggesting</a:t>
            </a:r>
            <a:r>
              <a:rPr lang="da-DK" dirty="0"/>
              <a:t> a special endotype in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subjects</a:t>
            </a:r>
            <a:r>
              <a:rPr lang="da-DK" dirty="0"/>
              <a:t>.</a:t>
            </a:r>
          </a:p>
          <a:p>
            <a:pPr>
              <a:lnSpc>
                <a:spcPct val="210000"/>
              </a:lnSpc>
            </a:pPr>
            <a:r>
              <a:rPr lang="da-DK" dirty="0"/>
              <a:t>Age-</a:t>
            </a:r>
            <a:r>
              <a:rPr lang="da-DK" dirty="0" err="1"/>
              <a:t>specific</a:t>
            </a:r>
            <a:r>
              <a:rPr lang="da-DK" dirty="0"/>
              <a:t> rates highlight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early</a:t>
            </a:r>
            <a:r>
              <a:rPr lang="da-DK" dirty="0"/>
              <a:t> </a:t>
            </a:r>
            <a:r>
              <a:rPr lang="da-DK" dirty="0" err="1"/>
              <a:t>phenotypic</a:t>
            </a:r>
            <a:r>
              <a:rPr lang="da-DK" dirty="0"/>
              <a:t> </a:t>
            </a:r>
            <a:r>
              <a:rPr lang="da-DK" dirty="0" err="1"/>
              <a:t>conversion</a:t>
            </a:r>
            <a:r>
              <a:rPr lang="da-DK" dirty="0"/>
              <a:t> </a:t>
            </a:r>
            <a:r>
              <a:rPr lang="da-DK" dirty="0" err="1"/>
              <a:t>signifies</a:t>
            </a:r>
            <a:r>
              <a:rPr lang="da-DK" dirty="0"/>
              <a:t> </a:t>
            </a:r>
            <a:r>
              <a:rPr lang="da-DK" dirty="0" err="1"/>
              <a:t>higher</a:t>
            </a:r>
            <a:r>
              <a:rPr lang="da-DK" dirty="0"/>
              <a:t> event-rates </a:t>
            </a:r>
            <a:r>
              <a:rPr lang="da-DK" dirty="0" err="1"/>
              <a:t>throughout</a:t>
            </a:r>
            <a:r>
              <a:rPr lang="da-DK" dirty="0"/>
              <a:t> </a:t>
            </a:r>
            <a:r>
              <a:rPr lang="da-DK" dirty="0" err="1"/>
              <a:t>life</a:t>
            </a:r>
            <a:r>
              <a:rPr lang="da-DK" dirty="0"/>
              <a:t>.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3C364C8-C76B-20BA-CE29-1CC49EC9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0" y="-2862"/>
            <a:ext cx="12112079" cy="102699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Conclusion and perspective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da-DK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363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E3C364C8-C76B-20BA-CE29-1CC49EC9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0" y="-2862"/>
            <a:ext cx="12112079" cy="102699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da-DK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Pladsholder til indhold 5">
            <a:extLst>
              <a:ext uri="{FF2B5EF4-FFF2-40B4-BE49-F238E27FC236}">
                <a16:creationId xmlns:a16="http://schemas.microsoft.com/office/drawing/2014/main" id="{CF72FE58-2F87-07F1-ABFE-000625FB3B8C}"/>
              </a:ext>
            </a:extLst>
          </p:cNvPr>
          <p:cNvSpPr txBox="1">
            <a:spLocks/>
          </p:cNvSpPr>
          <p:nvPr/>
        </p:nvSpPr>
        <p:spPr>
          <a:xfrm>
            <a:off x="7652837" y="5646611"/>
            <a:ext cx="4176464" cy="12567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27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34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6000" indent="-216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9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5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1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1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808080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a-DK" sz="1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Mail:  Christoffer.rasmus.vissing@regionh.dk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1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Twitter: @ulvedreng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a-DK" sz="16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Github</a:t>
            </a:r>
            <a:r>
              <a:rPr lang="da-DK" sz="1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da-DK" sz="16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christoffervi</a:t>
            </a:r>
            <a:endParaRPr lang="da-DK" sz="16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D2602A-889E-4A25-95AB-D1AA749AD141}"/>
              </a:ext>
            </a:extLst>
          </p:cNvPr>
          <p:cNvGraphicFramePr/>
          <p:nvPr/>
        </p:nvGraphicFramePr>
        <p:xfrm>
          <a:off x="2456362" y="1497587"/>
          <a:ext cx="3207232" cy="3212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2" descr="Dr. Thomas Roston">
            <a:extLst>
              <a:ext uri="{FF2B5EF4-FFF2-40B4-BE49-F238E27FC236}">
                <a16:creationId xmlns:a16="http://schemas.microsoft.com/office/drawing/2014/main" id="{85F68B58-D6E9-4E2A-AF0D-57A334B9D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175" y="2043945"/>
            <a:ext cx="2020211" cy="20202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r. Sarah Abou Alaiwi, MD | Boston, MA | Internist | US News Doctors">
            <a:extLst>
              <a:ext uri="{FF2B5EF4-FFF2-40B4-BE49-F238E27FC236}">
                <a16:creationId xmlns:a16="http://schemas.microsoft.com/office/drawing/2014/main" id="{D9FC555E-61E6-4C02-9CCC-49B3BA0E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37" y="2043944"/>
            <a:ext cx="2020211" cy="20202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felt 11">
            <a:extLst>
              <a:ext uri="{FF2B5EF4-FFF2-40B4-BE49-F238E27FC236}">
                <a16:creationId xmlns:a16="http://schemas.microsoft.com/office/drawing/2014/main" id="{9A8DEAAF-2F1C-4135-8F3E-68C12DA1391B}"/>
              </a:ext>
            </a:extLst>
          </p:cNvPr>
          <p:cNvSpPr txBox="1"/>
          <p:nvPr/>
        </p:nvSpPr>
        <p:spPr>
          <a:xfrm>
            <a:off x="5792430" y="4203655"/>
            <a:ext cx="1097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Thomas Roston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150A3BB7-36C1-4D1A-8E96-8138638A22A9}"/>
              </a:ext>
            </a:extLst>
          </p:cNvPr>
          <p:cNvSpPr txBox="1"/>
          <p:nvPr/>
        </p:nvSpPr>
        <p:spPr>
          <a:xfrm>
            <a:off x="8184310" y="4203655"/>
            <a:ext cx="95726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Sarah </a:t>
            </a:r>
            <a:r>
              <a:rPr lang="en-GB" sz="1900" dirty="0" err="1">
                <a:latin typeface="Roboto" panose="02000000000000000000" pitchFamily="2" charset="0"/>
                <a:ea typeface="Roboto" panose="02000000000000000000" pitchFamily="2" charset="0"/>
              </a:rPr>
              <a:t>Abou</a:t>
            </a:r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900" dirty="0" err="1">
                <a:latin typeface="Roboto" panose="02000000000000000000" pitchFamily="2" charset="0"/>
                <a:ea typeface="Roboto" panose="02000000000000000000" pitchFamily="2" charset="0"/>
              </a:rPr>
              <a:t>Alaiwi</a:t>
            </a:r>
            <a:endParaRPr lang="en-GB" sz="1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36AEA406-C390-4695-A77D-950A4A291190}"/>
              </a:ext>
            </a:extLst>
          </p:cNvPr>
          <p:cNvSpPr txBox="1"/>
          <p:nvPr/>
        </p:nvSpPr>
        <p:spPr>
          <a:xfrm>
            <a:off x="2753884" y="5374526"/>
            <a:ext cx="39517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Corine </a:t>
            </a:r>
            <a:r>
              <a:rPr lang="en-GB" sz="1900" dirty="0" err="1">
                <a:latin typeface="Roboto" panose="02000000000000000000" pitchFamily="2" charset="0"/>
                <a:ea typeface="Roboto" panose="02000000000000000000" pitchFamily="2" charset="0"/>
              </a:rPr>
              <a:t>Sinnette</a:t>
            </a:r>
            <a:endParaRPr lang="en-GB" sz="1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Richard Cope</a:t>
            </a:r>
          </a:p>
          <a:p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All </a:t>
            </a:r>
            <a:r>
              <a:rPr lang="en-GB" sz="1900" dirty="0" err="1"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en-GB" sz="1900" dirty="0">
                <a:latin typeface="Roboto" panose="02000000000000000000" pitchFamily="2" charset="0"/>
                <a:ea typeface="Roboto" panose="02000000000000000000" pitchFamily="2" charset="0"/>
              </a:rPr>
              <a:t> investigators</a:t>
            </a:r>
          </a:p>
        </p:txBody>
      </p:sp>
    </p:spTree>
    <p:extLst>
      <p:ext uri="{BB962C8B-B14F-4D97-AF65-F5344CB8AC3E}">
        <p14:creationId xmlns:p14="http://schemas.microsoft.com/office/powerpoint/2010/main" val="219201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C463142-1112-15B5-8448-4F043E28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527" y="1062135"/>
            <a:ext cx="3762945" cy="5649109"/>
          </a:xfrm>
          <a:prstGeom prst="rect">
            <a:avLst/>
          </a:prstGeom>
        </p:spPr>
      </p:pic>
      <p:sp>
        <p:nvSpPr>
          <p:cNvPr id="6" name="Titel 2">
            <a:extLst>
              <a:ext uri="{FF2B5EF4-FFF2-40B4-BE49-F238E27FC236}">
                <a16:creationId xmlns:a16="http://schemas.microsoft.com/office/drawing/2014/main" id="{A433C2E1-13BA-EE6F-7B9B-D3E4A558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Cohort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80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438FB9E-518D-4640-898D-592B330A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8E77-AC1F-4297-9201-CE6101973503}" type="slidenum">
              <a:rPr lang="en-GB" smtClean="0"/>
              <a:t>6</a:t>
            </a:fld>
            <a:endParaRPr lang="en-GB"/>
          </a:p>
        </p:txBody>
      </p:sp>
      <p:pic>
        <p:nvPicPr>
          <p:cNvPr id="5" name="Grafik 4" descr="Familie med to børn">
            <a:extLst>
              <a:ext uri="{FF2B5EF4-FFF2-40B4-BE49-F238E27FC236}">
                <a16:creationId xmlns:a16="http://schemas.microsoft.com/office/drawing/2014/main" id="{69226E8D-4C5C-4C6C-AFC2-5759AB50E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9456" y="1905807"/>
            <a:ext cx="1800000" cy="1800000"/>
          </a:xfrm>
          <a:prstGeom prst="rect">
            <a:avLst/>
          </a:prstGeom>
        </p:spPr>
      </p:pic>
      <p:pic>
        <p:nvPicPr>
          <p:cNvPr id="7" name="Grafik 6" descr="Mand">
            <a:extLst>
              <a:ext uri="{FF2B5EF4-FFF2-40B4-BE49-F238E27FC236}">
                <a16:creationId xmlns:a16="http://schemas.microsoft.com/office/drawing/2014/main" id="{72CD56E3-8569-4BEE-9DA7-0599BFE0D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9936" y="1905807"/>
            <a:ext cx="1800000" cy="1800000"/>
          </a:xfrm>
          <a:prstGeom prst="rect">
            <a:avLst/>
          </a:prstGeom>
        </p:spPr>
      </p:pic>
      <p:pic>
        <p:nvPicPr>
          <p:cNvPr id="9" name="Grafik 8" descr="Hospital">
            <a:extLst>
              <a:ext uri="{FF2B5EF4-FFF2-40B4-BE49-F238E27FC236}">
                <a16:creationId xmlns:a16="http://schemas.microsoft.com/office/drawing/2014/main" id="{DD1D50F3-B0E4-4856-98CF-52DD329022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2224" y="1905807"/>
            <a:ext cx="1800000" cy="1800000"/>
          </a:xfrm>
          <a:prstGeom prst="rect">
            <a:avLst/>
          </a:prstGeom>
        </p:spPr>
      </p:pic>
      <p:pic>
        <p:nvPicPr>
          <p:cNvPr id="11" name="Grafik 10" descr="Bullseye">
            <a:extLst>
              <a:ext uri="{FF2B5EF4-FFF2-40B4-BE49-F238E27FC236}">
                <a16:creationId xmlns:a16="http://schemas.microsoft.com/office/drawing/2014/main" id="{F634B6C3-8EBF-4A7D-AFE3-415539469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2544" y="1905807"/>
            <a:ext cx="1800000" cy="1800000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8ABF19E9-86A3-4BA2-994D-6D4AD7B9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907" y="116632"/>
            <a:ext cx="10137524" cy="8280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da-DK" b="1" dirty="0" err="1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Study</a:t>
            </a:r>
            <a:r>
              <a:rPr lang="da-DK" b="1" dirty="0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395839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6BB52E7-5E1B-6428-9202-6BEBD728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65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6BB52E7-5E1B-6428-9202-6BEBD728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378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BB632B84-60A4-4BF4-7820-2D73C9E450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788" y="981991"/>
            <a:ext cx="7138424" cy="57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39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6BB52E7-5E1B-6428-9202-6BEBD728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LV obstruction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EDAF254A-3846-28B5-6870-72C281243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53" y="20401"/>
            <a:ext cx="5127837" cy="68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60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703</Words>
  <Application>Microsoft Macintosh PowerPoint</Application>
  <PresentationFormat>Widescreen</PresentationFormat>
  <Paragraphs>173</Paragraphs>
  <Slides>45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</vt:lpstr>
      <vt:lpstr>Roboto</vt:lpstr>
      <vt:lpstr>Office-tema</vt:lpstr>
      <vt:lpstr>PowerPoint-præsentation</vt:lpstr>
      <vt:lpstr>PowerPoint-præsentation</vt:lpstr>
      <vt:lpstr>Natural history of disease</vt:lpstr>
      <vt:lpstr>Genetic contribution to disease</vt:lpstr>
      <vt:lpstr>Study Cohort</vt:lpstr>
      <vt:lpstr>Study design</vt:lpstr>
      <vt:lpstr>Clinical characteristics</vt:lpstr>
      <vt:lpstr>Clinical characteristics</vt:lpstr>
      <vt:lpstr>LV obstruction</vt:lpstr>
      <vt:lpstr>PowerPoint-præsentation</vt:lpstr>
      <vt:lpstr>Atrial fibrillation</vt:lpstr>
      <vt:lpstr>Ventricular tachycardia</vt:lpstr>
      <vt:lpstr>LV systolic dysfunction</vt:lpstr>
      <vt:lpstr>Cardiac transplantation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Short background</vt:lpstr>
      <vt:lpstr>Timing</vt:lpstr>
      <vt:lpstr>Agenda</vt:lpstr>
      <vt:lpstr>SHaRe</vt:lpstr>
      <vt:lpstr>SHaRe - cohort</vt:lpstr>
      <vt:lpstr>Age at HCM onset</vt:lpstr>
      <vt:lpstr>PowerPoint-præsentation</vt:lpstr>
      <vt:lpstr>PowerPoint-præsentation</vt:lpstr>
      <vt:lpstr>Incidence of LVSD in childhood HCM</vt:lpstr>
      <vt:lpstr>Variables associated with LVSD</vt:lpstr>
      <vt:lpstr>Lowest recorded LVEF in SHaRe</vt:lpstr>
      <vt:lpstr>PowerPoint-præsentation</vt:lpstr>
      <vt:lpstr>End-stage HCM</vt:lpstr>
      <vt:lpstr>Prognostic markers of HF outcomes in childhood HCM-LVSD</vt:lpstr>
      <vt:lpstr>Age specific incidence of the composite outcome</vt:lpstr>
      <vt:lpstr>Age specific incidence of HF outcomes  in HCM regardless of timing</vt:lpstr>
      <vt:lpstr>Age specific incidence of HF outcomes according to age at diagnosis</vt:lpstr>
      <vt:lpstr>Conclusion and perspective Summary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Christoffer Vissing</dc:creator>
  <cp:lastModifiedBy>Christoffer Vissing</cp:lastModifiedBy>
  <cp:revision>2</cp:revision>
  <dcterms:created xsi:type="dcterms:W3CDTF">2023-05-11T15:52:13Z</dcterms:created>
  <dcterms:modified xsi:type="dcterms:W3CDTF">2023-05-12T20:09:12Z</dcterms:modified>
</cp:coreProperties>
</file>